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7"/>
  </p:notesMasterIdLst>
  <p:handoutMasterIdLst>
    <p:handoutMasterId r:id="rId48"/>
  </p:handoutMasterIdLst>
  <p:sldIdLst>
    <p:sldId id="256" r:id="rId5"/>
    <p:sldId id="711" r:id="rId6"/>
    <p:sldId id="713" r:id="rId7"/>
    <p:sldId id="712" r:id="rId8"/>
    <p:sldId id="715" r:id="rId9"/>
    <p:sldId id="716" r:id="rId10"/>
    <p:sldId id="714" r:id="rId11"/>
    <p:sldId id="486" r:id="rId12"/>
    <p:sldId id="488" r:id="rId13"/>
    <p:sldId id="751" r:id="rId14"/>
    <p:sldId id="757" r:id="rId15"/>
    <p:sldId id="758" r:id="rId16"/>
    <p:sldId id="759" r:id="rId17"/>
    <p:sldId id="760" r:id="rId18"/>
    <p:sldId id="752" r:id="rId19"/>
    <p:sldId id="761" r:id="rId20"/>
    <p:sldId id="762" r:id="rId21"/>
    <p:sldId id="763" r:id="rId22"/>
    <p:sldId id="764" r:id="rId23"/>
    <p:sldId id="765" r:id="rId24"/>
    <p:sldId id="753" r:id="rId25"/>
    <p:sldId id="766" r:id="rId26"/>
    <p:sldId id="767" r:id="rId27"/>
    <p:sldId id="768" r:id="rId28"/>
    <p:sldId id="769" r:id="rId29"/>
    <p:sldId id="754" r:id="rId30"/>
    <p:sldId id="775" r:id="rId31"/>
    <p:sldId id="770" r:id="rId32"/>
    <p:sldId id="776" r:id="rId33"/>
    <p:sldId id="771" r:id="rId34"/>
    <p:sldId id="772" r:id="rId35"/>
    <p:sldId id="777" r:id="rId36"/>
    <p:sldId id="773" r:id="rId37"/>
    <p:sldId id="778" r:id="rId38"/>
    <p:sldId id="774" r:id="rId39"/>
    <p:sldId id="782" r:id="rId40"/>
    <p:sldId id="779" r:id="rId41"/>
    <p:sldId id="755" r:id="rId42"/>
    <p:sldId id="780" r:id="rId43"/>
    <p:sldId id="781" r:id="rId44"/>
    <p:sldId id="756" r:id="rId45"/>
    <p:sldId id="710" r:id="rId46"/>
  </p:sldIdLst>
  <p:sldSz cx="9144000" cy="6858000" type="screen4x3"/>
  <p:notesSz cx="9928225" cy="6797675"/>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79" autoAdjust="0"/>
    <p:restoredTop sz="94646" autoAdjust="0"/>
  </p:normalViewPr>
  <p:slideViewPr>
    <p:cSldViewPr>
      <p:cViewPr varScale="1">
        <p:scale>
          <a:sx n="56" d="100"/>
          <a:sy n="56" d="100"/>
        </p:scale>
        <p:origin x="72" y="54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26/07/2016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7/26/2016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190006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799867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51170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007860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772832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98970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330907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067015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733120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159291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239944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8724302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183595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098059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868358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9109585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24215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1234678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37783275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3344474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1124025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1212796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8979015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3873586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6004608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17935186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0297437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7396431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3265574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113516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32221072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35596092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3855989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469289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41.xml"/><Relationship Id="rId3" Type="http://schemas.openxmlformats.org/officeDocument/2006/relationships/slide" Target="../slides/slide15.xml"/><Relationship Id="rId7" Type="http://schemas.openxmlformats.org/officeDocument/2006/relationships/slide" Target="../slides/slide38.xml"/><Relationship Id="rId2"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 Target="../slides/slide26.xml"/><Relationship Id="rId5" Type="http://schemas.openxmlformats.org/officeDocument/2006/relationships/slide" Target="../slides/slide42.xml"/><Relationship Id="rId4" Type="http://schemas.openxmlformats.org/officeDocument/2006/relationships/slide" Target="../slides/slide2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79512" y="620688"/>
            <a:ext cx="69535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P3.1</a:t>
            </a:r>
            <a:endParaRPr lang="en-GB" sz="1400" b="1" dirty="0">
              <a:latin typeface="Arial" panose="020B0604020202020204" pitchFamily="34" charset="0"/>
              <a:cs typeface="Arial" panose="020B0604020202020204" pitchFamily="34" charset="0"/>
            </a:endParaRPr>
          </a:p>
        </p:txBody>
      </p:sp>
      <p:sp>
        <p:nvSpPr>
          <p:cNvPr id="7" name="Round Same Side Corner Rectangle 6">
            <a:hlinkClick r:id="rId3" action="ppaction://hlinksldjump"/>
          </p:cNvPr>
          <p:cNvSpPr/>
          <p:nvPr/>
        </p:nvSpPr>
        <p:spPr>
          <a:xfrm>
            <a:off x="934749" y="620688"/>
            <a:ext cx="69535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P3.2</a:t>
            </a:r>
            <a:endParaRPr lang="en-GB" sz="1400" b="1" dirty="0">
              <a:latin typeface="Arial" panose="020B0604020202020204" pitchFamily="34" charset="0"/>
              <a:cs typeface="Arial" panose="020B0604020202020204" pitchFamily="34" charset="0"/>
            </a:endParaRPr>
          </a:p>
        </p:txBody>
      </p:sp>
      <p:sp>
        <p:nvSpPr>
          <p:cNvPr id="11" name="Round Same Side Corner Rectangle 10">
            <a:hlinkClick r:id="rId4" action="ppaction://hlinksldjump"/>
          </p:cNvPr>
          <p:cNvSpPr/>
          <p:nvPr/>
        </p:nvSpPr>
        <p:spPr>
          <a:xfrm>
            <a:off x="1689986" y="620688"/>
            <a:ext cx="69535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P3.3</a:t>
            </a:r>
            <a:endParaRPr lang="en-GB" sz="1400" b="1" dirty="0">
              <a:latin typeface="Arial" panose="020B0604020202020204" pitchFamily="34" charset="0"/>
              <a:cs typeface="Arial" panose="020B0604020202020204" pitchFamily="34" charset="0"/>
            </a:endParaRPr>
          </a:p>
        </p:txBody>
      </p:sp>
      <p:sp>
        <p:nvSpPr>
          <p:cNvPr id="14" name="Round Same Side Corner Rectangle 13">
            <a:hlinkClick r:id="rId5" action="ppaction://hlinksldjump"/>
          </p:cNvPr>
          <p:cNvSpPr/>
          <p:nvPr userDrawn="1"/>
        </p:nvSpPr>
        <p:spPr>
          <a:xfrm>
            <a:off x="4710934"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Task</a:t>
            </a:r>
            <a:r>
              <a:rPr lang="en-GB" sz="1400" b="1" baseline="0" dirty="0" smtClean="0">
                <a:latin typeface="Arial" panose="020B0604020202020204" pitchFamily="34" charset="0"/>
                <a:cs typeface="Arial" panose="020B0604020202020204" pitchFamily="34" charset="0"/>
              </a:rPr>
              <a:t> List</a:t>
            </a:r>
            <a:endParaRPr lang="en-GB" sz="2400" b="1" dirty="0">
              <a:latin typeface="Arial" panose="020B0604020202020204" pitchFamily="34" charset="0"/>
              <a:cs typeface="Arial" panose="020B0604020202020204" pitchFamily="34" charset="0"/>
            </a:endParaRPr>
          </a:p>
        </p:txBody>
      </p:sp>
      <p:sp>
        <p:nvSpPr>
          <p:cNvPr id="10" name="Round Same Side Corner Rectangle 9">
            <a:hlinkClick r:id="rId6" action="ppaction://hlinksldjump"/>
          </p:cNvPr>
          <p:cNvSpPr/>
          <p:nvPr userDrawn="1"/>
        </p:nvSpPr>
        <p:spPr>
          <a:xfrm>
            <a:off x="2445223" y="623538"/>
            <a:ext cx="69535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P3.4</a:t>
            </a:r>
            <a:endParaRPr lang="en-GB" sz="1400" b="1" dirty="0">
              <a:latin typeface="Arial" panose="020B0604020202020204" pitchFamily="34" charset="0"/>
              <a:cs typeface="Arial" panose="020B0604020202020204" pitchFamily="34" charset="0"/>
            </a:endParaRPr>
          </a:p>
        </p:txBody>
      </p:sp>
      <p:sp>
        <p:nvSpPr>
          <p:cNvPr id="12" name="Round Same Side Corner Rectangle 11">
            <a:hlinkClick r:id="rId7" action="ppaction://hlinksldjump"/>
          </p:cNvPr>
          <p:cNvSpPr/>
          <p:nvPr userDrawn="1"/>
        </p:nvSpPr>
        <p:spPr>
          <a:xfrm>
            <a:off x="3200460" y="620688"/>
            <a:ext cx="69535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P3.5</a:t>
            </a:r>
            <a:endParaRPr lang="en-GB" sz="1400" b="1" dirty="0">
              <a:latin typeface="Arial" panose="020B0604020202020204" pitchFamily="34" charset="0"/>
              <a:cs typeface="Arial" panose="020B0604020202020204" pitchFamily="34" charset="0"/>
            </a:endParaRPr>
          </a:p>
        </p:txBody>
      </p:sp>
      <p:sp>
        <p:nvSpPr>
          <p:cNvPr id="16" name="Round Same Side Corner Rectangle 15">
            <a:hlinkClick r:id="rId8" action="ppaction://hlinksldjump"/>
          </p:cNvPr>
          <p:cNvSpPr/>
          <p:nvPr userDrawn="1"/>
        </p:nvSpPr>
        <p:spPr>
          <a:xfrm>
            <a:off x="3955697" y="620688"/>
            <a:ext cx="695358" cy="357190"/>
          </a:xfrm>
          <a:prstGeom prst="round2SameRect">
            <a:avLst/>
          </a:prstGeom>
          <a:gradFill>
            <a:gsLst>
              <a:gs pos="0">
                <a:srgbClr val="C00000"/>
              </a:gs>
              <a:gs pos="50000">
                <a:srgbClr val="DE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solidFill>
                  <a:schemeClr val="bg1"/>
                </a:solidFill>
                <a:latin typeface="Arial" panose="020B0604020202020204" pitchFamily="34" charset="0"/>
                <a:cs typeface="Arial" panose="020B0604020202020204" pitchFamily="34" charset="0"/>
              </a:rPr>
              <a:t>M2.1</a:t>
            </a:r>
            <a:endParaRPr lang="en-GB" sz="1400" b="1" dirty="0">
              <a:solidFill>
                <a:schemeClr val="bg1"/>
              </a:solidFill>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hyperlink" Target="M2.1%20-%20IOE%20Feasibility%20Study.doc"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hyperlink" Target="file:///E:\Cambridge%20Technicals%202016\Unit%2017%20-%20Internet%20Of%20Everything\M2.1%20-%20IOE%20Feasibility%20Study.doc" TargetMode="External"/><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hyperlink" Target="Unit%2017%20-%20Internet%20of%20Everything%20-%20Assignment%20Checklist.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17.2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Repurpose Technologies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Extend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Scope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the IoE</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17 </a:t>
            </a:r>
            <a:r>
              <a:rPr lang="en-GB" sz="3200" b="1" dirty="0"/>
              <a:t>– </a:t>
            </a:r>
            <a:r>
              <a:rPr lang="en-GB" sz="3200" b="1" dirty="0" smtClean="0"/>
              <a:t>The Internet of Everything </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19" y="1052736"/>
            <a:ext cx="5023445" cy="575542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00" dirty="0" smtClean="0"/>
              <a:t>The IoE is not a single development in itself but a self propagating, developing concept with additions, not owned or manipulated by one company. There are developments in a range of sectors, some new, some already developing at a pace, some where the technology that exists will develop slowly when the need comes along. For P3 we will look at current technologies and developing technologies in 5 different fields.</a:t>
            </a:r>
            <a:endParaRPr lang="en-GB" sz="1600" dirty="0"/>
          </a:p>
          <a:p>
            <a:pPr marL="285750" indent="-285750">
              <a:buClr>
                <a:srgbClr val="00B050"/>
              </a:buClr>
              <a:buFont typeface="Wingdings 3" panose="05040102010807070707" pitchFamily="18" charset="2"/>
              <a:buChar char=""/>
            </a:pPr>
            <a:r>
              <a:rPr lang="en-GB" sz="1600" b="1" dirty="0" smtClean="0"/>
              <a:t>Body &amp; health - </a:t>
            </a:r>
            <a:endParaRPr lang="en-GB" sz="1600" b="1" dirty="0"/>
          </a:p>
          <a:p>
            <a:pPr marL="568325" indent="-285750">
              <a:buClr>
                <a:srgbClr val="00B050"/>
              </a:buClr>
              <a:buFont typeface="Arial" panose="020B0604020202020204" pitchFamily="34" charset="0"/>
              <a:buChar char="•"/>
            </a:pPr>
            <a:r>
              <a:rPr lang="en-US" sz="1600" b="1" dirty="0" smtClean="0"/>
              <a:t>Sensors</a:t>
            </a:r>
            <a:r>
              <a:rPr lang="en-US" sz="1600" b="1" dirty="0"/>
              <a:t>, e.g. wearable thermometer </a:t>
            </a:r>
            <a:r>
              <a:rPr lang="en-US" sz="1600" dirty="0" smtClean="0"/>
              <a:t>– This is basically a thermometer in the form of a bracelet or patch that sends a signal to a portable device or app to inform the holder of the temperature. It was designed for babies to begin with but has other applications like hospitals, beach use etc.</a:t>
            </a:r>
          </a:p>
          <a:p>
            <a:pPr marL="568325" indent="-285750">
              <a:buClr>
                <a:srgbClr val="00B050"/>
              </a:buClr>
              <a:buFont typeface="Arial" panose="020B0604020202020204" pitchFamily="34" charset="0"/>
              <a:buChar char="•"/>
            </a:pPr>
            <a:r>
              <a:rPr lang="en-US" sz="1600" dirty="0" smtClean="0"/>
              <a:t>The app is set like an alarm clock that alerts the portable device of dramatic changes and like any App it can be adapted by the user for different purposes.</a:t>
            </a:r>
          </a:p>
          <a:p>
            <a:pPr marL="568325" indent="-285750">
              <a:buClr>
                <a:srgbClr val="00B050"/>
              </a:buClr>
              <a:buFont typeface="Arial" panose="020B0604020202020204" pitchFamily="34" charset="0"/>
              <a:buChar char="•"/>
            </a:pPr>
            <a:r>
              <a:rPr lang="en-US" sz="1600" b="1" dirty="0" smtClean="0">
                <a:solidFill>
                  <a:srgbClr val="FF0000"/>
                </a:solidFill>
              </a:rPr>
              <a:t>Future possibilities</a:t>
            </a:r>
            <a:r>
              <a:rPr lang="en-US" sz="1600" dirty="0" smtClean="0">
                <a:solidFill>
                  <a:srgbClr val="FF0000"/>
                </a:solidFill>
              </a:rPr>
              <a:t> </a:t>
            </a:r>
            <a:r>
              <a:rPr lang="en-US" sz="1600" dirty="0" smtClean="0"/>
              <a:t>– combined with wearable suits to moderate temperatures.</a:t>
            </a:r>
            <a:endParaRPr lang="en-US" sz="1600" dirty="0"/>
          </a:p>
        </p:txBody>
      </p:sp>
      <p:sp>
        <p:nvSpPr>
          <p:cNvPr id="8" name="Title 2"/>
          <p:cNvSpPr>
            <a:spLocks noGrp="1"/>
          </p:cNvSpPr>
          <p:nvPr>
            <p:ph type="title"/>
          </p:nvPr>
        </p:nvSpPr>
        <p:spPr>
          <a:xfrm>
            <a:off x="70266" y="72008"/>
            <a:ext cx="8859452" cy="476672"/>
          </a:xfrm>
        </p:spPr>
        <p:txBody>
          <a:bodyPr>
            <a:noAutofit/>
          </a:bodyPr>
          <a:lstStyle/>
          <a:p>
            <a:pPr>
              <a:buClr>
                <a:srgbClr val="00B050"/>
              </a:buClr>
            </a:pPr>
            <a:r>
              <a:rPr lang="en-US" dirty="0" smtClean="0"/>
              <a:t>P3.1 – Developments – Body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See original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088" y="1069851"/>
            <a:ext cx="1783085" cy="1783085"/>
          </a:xfrm>
          <a:prstGeom prst="rect">
            <a:avLst/>
          </a:prstGeom>
          <a:noFill/>
          <a:effectLst>
            <a:outerShdw blurRad="1143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descr="See original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087" y="3127231"/>
            <a:ext cx="1783086" cy="1165865"/>
          </a:xfrm>
          <a:prstGeom prst="rect">
            <a:avLst/>
          </a:prstGeom>
          <a:noFill/>
          <a:effectLst>
            <a:outerShdw blurRad="1143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2" name="Picture 6" descr="See original im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39456" y="4434842"/>
            <a:ext cx="1064791" cy="2188237"/>
          </a:xfrm>
          <a:prstGeom prst="rect">
            <a:avLst/>
          </a:prstGeom>
          <a:noFill/>
          <a:effectLst>
            <a:outerShdw blurRad="1143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24873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863144"/>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460" b="1" dirty="0" smtClean="0"/>
              <a:t>Social safety wearables</a:t>
            </a:r>
            <a:r>
              <a:rPr lang="en-GB" sz="1460" dirty="0" smtClean="0"/>
              <a:t> - </a:t>
            </a:r>
            <a:r>
              <a:rPr lang="en-US" sz="1460" dirty="0"/>
              <a:t>Walking around alone in the middle of the night can be scary – especially for women. It doesn’t matter if you are walking home from a party or backpacking in an unfamiliar country. </a:t>
            </a:r>
            <a:r>
              <a:rPr lang="en-US" sz="1460" dirty="0" smtClean="0"/>
              <a:t>Social safety </a:t>
            </a:r>
            <a:r>
              <a:rPr lang="en-US" sz="1460" dirty="0"/>
              <a:t>wearables </a:t>
            </a:r>
            <a:r>
              <a:rPr lang="en-US" sz="1460" dirty="0" smtClean="0"/>
              <a:t>might </a:t>
            </a:r>
            <a:r>
              <a:rPr lang="en-US" sz="1460" dirty="0"/>
              <a:t>not prevent a potential attack </a:t>
            </a:r>
            <a:r>
              <a:rPr lang="en-US" sz="1460" dirty="0" smtClean="0"/>
              <a:t>but </a:t>
            </a:r>
            <a:r>
              <a:rPr lang="en-US" sz="1460" dirty="0"/>
              <a:t>notify your friends and family that you are in a dangerous situation</a:t>
            </a:r>
            <a:r>
              <a:rPr lang="en-US" sz="1460" dirty="0" smtClean="0"/>
              <a:t>.</a:t>
            </a:r>
            <a:endParaRPr lang="en-US" sz="1460" dirty="0"/>
          </a:p>
          <a:p>
            <a:pPr marL="285750" indent="-285750">
              <a:buClr>
                <a:srgbClr val="00B050"/>
              </a:buClr>
              <a:buFont typeface="Arial" panose="020B0604020202020204" pitchFamily="34" charset="0"/>
              <a:buChar char="•"/>
            </a:pPr>
            <a:r>
              <a:rPr lang="en-US" sz="1460" dirty="0" smtClean="0"/>
              <a:t>For example, </a:t>
            </a:r>
            <a:r>
              <a:rPr lang="en-US" sz="1460" dirty="0"/>
              <a:t>smart </a:t>
            </a:r>
            <a:r>
              <a:rPr lang="en-US" sz="1460" dirty="0" smtClean="0"/>
              <a:t>jewelry, when </a:t>
            </a:r>
            <a:r>
              <a:rPr lang="en-US" sz="1460" dirty="0"/>
              <a:t>you sense danger just tap the device three times to activate it. The device then starts audio recording and calls your emergency contacts to let them know your location. If you activate the sensor by accident you just deactivate it via your </a:t>
            </a:r>
            <a:r>
              <a:rPr lang="en-US" sz="1460" dirty="0" smtClean="0"/>
              <a:t>smartphone.</a:t>
            </a:r>
          </a:p>
          <a:p>
            <a:pPr marL="285750" indent="-285750">
              <a:buClr>
                <a:srgbClr val="00B050"/>
              </a:buClr>
              <a:buFont typeface="Arial" panose="020B0604020202020204" pitchFamily="34" charset="0"/>
              <a:buChar char="•"/>
            </a:pPr>
            <a:r>
              <a:rPr lang="en-US" sz="1460" b="1" dirty="0" smtClean="0">
                <a:solidFill>
                  <a:srgbClr val="FF0000"/>
                </a:solidFill>
              </a:rPr>
              <a:t>Future potential</a:t>
            </a:r>
            <a:r>
              <a:rPr lang="en-US" sz="1460" dirty="0" smtClean="0">
                <a:solidFill>
                  <a:srgbClr val="FF0000"/>
                </a:solidFill>
              </a:rPr>
              <a:t> </a:t>
            </a:r>
            <a:r>
              <a:rPr lang="en-US" sz="1460" dirty="0" smtClean="0"/>
              <a:t>– Linked to police, linked to health monitors, smaller, voice activated, built in webcam.</a:t>
            </a:r>
            <a:endParaRPr lang="en-GB" sz="1460" dirty="0" smtClean="0"/>
          </a:p>
          <a:p>
            <a:pPr marL="285750" indent="-285750">
              <a:buClr>
                <a:srgbClr val="00B050"/>
              </a:buClr>
              <a:buFont typeface="Arial" panose="020B0604020202020204" pitchFamily="34" charset="0"/>
              <a:buChar char="•"/>
            </a:pPr>
            <a:r>
              <a:rPr lang="en-GB" sz="1460" b="1" dirty="0"/>
              <a:t>Wi-Fi mattress cover</a:t>
            </a:r>
            <a:r>
              <a:rPr lang="en-GB" sz="1460" dirty="0" smtClean="0"/>
              <a:t> - </a:t>
            </a:r>
            <a:r>
              <a:rPr lang="en-US" sz="1460" dirty="0"/>
              <a:t>promises a more restful sleep through a combination of sensors and smart </a:t>
            </a:r>
            <a:r>
              <a:rPr lang="en-US" sz="1460" dirty="0" smtClean="0"/>
              <a:t>technology. A polyester </a:t>
            </a:r>
            <a:r>
              <a:rPr lang="en-US" sz="1460" dirty="0"/>
              <a:t>material stretches over the </a:t>
            </a:r>
            <a:r>
              <a:rPr lang="en-US" sz="1460" dirty="0" smtClean="0"/>
              <a:t>mattress </a:t>
            </a:r>
            <a:r>
              <a:rPr lang="en-US" sz="1460" dirty="0"/>
              <a:t>beneath your normal bedsheets. Embedded in its layers are a multitude of sensors to detect motion, heart rate and breathing rate throughout the night, as well as ambient light levels, noise, and temperature in the </a:t>
            </a:r>
            <a:r>
              <a:rPr lang="en-US" sz="1460" dirty="0" smtClean="0"/>
              <a:t>room. A </a:t>
            </a:r>
            <a:r>
              <a:rPr lang="en-US" sz="1460" dirty="0"/>
              <a:t>low-power heating element keeps the bed at a preset </a:t>
            </a:r>
            <a:r>
              <a:rPr lang="en-US" sz="1460" dirty="0" smtClean="0"/>
              <a:t>temperature. </a:t>
            </a:r>
            <a:r>
              <a:rPr lang="en-US" sz="1460" dirty="0"/>
              <a:t>Two zones make it possible to track data and heat each side of the bed </a:t>
            </a:r>
            <a:r>
              <a:rPr lang="en-US" sz="1460" dirty="0" smtClean="0"/>
              <a:t>independently</a:t>
            </a:r>
          </a:p>
          <a:p>
            <a:pPr marL="285750" indent="-285750">
              <a:buClr>
                <a:srgbClr val="00B050"/>
              </a:buClr>
              <a:buFont typeface="Arial" panose="020B0604020202020204" pitchFamily="34" charset="0"/>
              <a:buChar char="•"/>
            </a:pPr>
            <a:r>
              <a:rPr lang="en-US" sz="1460" dirty="0" smtClean="0"/>
              <a:t>Over </a:t>
            </a:r>
            <a:r>
              <a:rPr lang="en-US" sz="1460" dirty="0"/>
              <a:t>time, </a:t>
            </a:r>
            <a:r>
              <a:rPr lang="en-US" sz="1460" dirty="0" smtClean="0"/>
              <a:t>it </a:t>
            </a:r>
            <a:r>
              <a:rPr lang="en-US" sz="1460" dirty="0"/>
              <a:t>learns how changes in the bedroom environment affect your sleep </a:t>
            </a:r>
            <a:r>
              <a:rPr lang="en-US" sz="1460" dirty="0" smtClean="0"/>
              <a:t>quality, connecting </a:t>
            </a:r>
            <a:r>
              <a:rPr lang="en-US" sz="1460" dirty="0"/>
              <a:t>to other smart home devices and platforms </a:t>
            </a:r>
            <a:r>
              <a:rPr lang="en-US" sz="1460" dirty="0" smtClean="0"/>
              <a:t>like </a:t>
            </a:r>
            <a:r>
              <a:rPr lang="en-US" sz="1460" dirty="0"/>
              <a:t>lighting and </a:t>
            </a:r>
            <a:r>
              <a:rPr lang="en-US" sz="1460" dirty="0" smtClean="0"/>
              <a:t>thermostats.</a:t>
            </a:r>
          </a:p>
          <a:p>
            <a:pPr marL="285750" indent="-285750">
              <a:buClr>
                <a:srgbClr val="00B050"/>
              </a:buClr>
              <a:buFont typeface="Arial" panose="020B0604020202020204" pitchFamily="34" charset="0"/>
              <a:buChar char="•"/>
            </a:pPr>
            <a:r>
              <a:rPr lang="en-US" sz="1460" b="1" dirty="0" smtClean="0">
                <a:solidFill>
                  <a:srgbClr val="FF0000"/>
                </a:solidFill>
              </a:rPr>
              <a:t>Future potential </a:t>
            </a:r>
            <a:r>
              <a:rPr lang="en-US" sz="1460" dirty="0" smtClean="0"/>
              <a:t>– Linked to health monitors for the elderly, linked to alarm systems, medical monitors, for children linked to calming music to increase sleep capacity.</a:t>
            </a:r>
          </a:p>
        </p:txBody>
      </p:sp>
      <p:sp>
        <p:nvSpPr>
          <p:cNvPr id="8" name="Title 2"/>
          <p:cNvSpPr>
            <a:spLocks noGrp="1"/>
          </p:cNvSpPr>
          <p:nvPr>
            <p:ph type="title"/>
          </p:nvPr>
        </p:nvSpPr>
        <p:spPr>
          <a:xfrm>
            <a:off x="70266" y="72008"/>
            <a:ext cx="8859452" cy="476672"/>
          </a:xfrm>
        </p:spPr>
        <p:txBody>
          <a:bodyPr>
            <a:noAutofit/>
          </a:bodyPr>
          <a:lstStyle/>
          <a:p>
            <a:pPr>
              <a:buClr>
                <a:srgbClr val="00B050"/>
              </a:buClr>
            </a:pPr>
            <a:r>
              <a:rPr lang="en-US" dirty="0" smtClean="0"/>
              <a:t>P3.1 – Developments – Body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264638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7662"/>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530" b="1" dirty="0" smtClean="0"/>
              <a:t>Bluetooth </a:t>
            </a:r>
            <a:r>
              <a:rPr lang="en-GB" sz="1530" b="1" dirty="0"/>
              <a:t>stethoscope </a:t>
            </a:r>
            <a:r>
              <a:rPr lang="en-GB" sz="1530" dirty="0" smtClean="0"/>
              <a:t>- </a:t>
            </a:r>
            <a:r>
              <a:rPr lang="en-US" sz="1530" dirty="0"/>
              <a:t>provides a connection between </a:t>
            </a:r>
            <a:r>
              <a:rPr lang="en-US" sz="1530" dirty="0" smtClean="0"/>
              <a:t>the device </a:t>
            </a:r>
            <a:r>
              <a:rPr lang="en-US" sz="1530" dirty="0"/>
              <a:t>and your mobile or laptop devices to capture and send sounds via </a:t>
            </a:r>
            <a:r>
              <a:rPr lang="en-US" sz="1530" dirty="0" smtClean="0"/>
              <a:t>a compatible device. Switches </a:t>
            </a:r>
            <a:r>
              <a:rPr lang="en-US" sz="1530" dirty="0"/>
              <a:t>between listening to patients or playback </a:t>
            </a:r>
            <a:r>
              <a:rPr lang="en-US" sz="1530" dirty="0" smtClean="0"/>
              <a:t>recordings. Like an ordinary stethoscope but linked to record, more detailed and accurate than a doctor, less work involved in writing up information and more reliable.</a:t>
            </a:r>
          </a:p>
          <a:p>
            <a:pPr marL="285750" indent="-285750">
              <a:buClr>
                <a:srgbClr val="00B050"/>
              </a:buClr>
              <a:buFont typeface="Arial" panose="020B0604020202020204" pitchFamily="34" charset="0"/>
              <a:buChar char="•"/>
            </a:pPr>
            <a:r>
              <a:rPr lang="en-US" sz="1530" b="1" dirty="0">
                <a:solidFill>
                  <a:srgbClr val="FF0000"/>
                </a:solidFill>
              </a:rPr>
              <a:t>Future potential</a:t>
            </a:r>
            <a:r>
              <a:rPr lang="en-US" sz="1530" dirty="0"/>
              <a:t> –</a:t>
            </a:r>
            <a:r>
              <a:rPr lang="en-US" sz="1530" dirty="0" smtClean="0"/>
              <a:t> combined with heart monitors and pace makers to allow patients to track and self medicate, can be used by patients to diagnose and send information directly to the doctor to reduce visiting times or queue.</a:t>
            </a:r>
            <a:endParaRPr lang="en-GB" sz="1530" dirty="0"/>
          </a:p>
          <a:p>
            <a:pPr marL="285750" indent="-285750">
              <a:buClr>
                <a:srgbClr val="00B050"/>
              </a:buClr>
              <a:buFont typeface="Arial" panose="020B0604020202020204" pitchFamily="34" charset="0"/>
              <a:buChar char="•"/>
            </a:pPr>
            <a:r>
              <a:rPr lang="en-GB" sz="1530" b="1" dirty="0" smtClean="0"/>
              <a:t>Biometric </a:t>
            </a:r>
            <a:r>
              <a:rPr lang="en-GB" sz="1530" b="1" dirty="0"/>
              <a:t>patch</a:t>
            </a:r>
            <a:r>
              <a:rPr lang="en-GB" sz="1530" dirty="0"/>
              <a:t> </a:t>
            </a:r>
            <a:r>
              <a:rPr lang="en-GB" sz="1530" dirty="0" smtClean="0"/>
              <a:t>- </a:t>
            </a:r>
            <a:r>
              <a:rPr lang="en-US" sz="1530" dirty="0" smtClean="0"/>
              <a:t>this </a:t>
            </a:r>
            <a:r>
              <a:rPr lang="en-US" sz="1530" dirty="0"/>
              <a:t>contains a suite of sensors to monitor heart rate, respiration, temperature, steps taken, sleep cycle, stress levels, and whether the user has fallen or otherwise become incapacitated. Stuck to the chest, it’s at most a quarter-inch thick and runs about three days on a watch battery. When it’s time to dispose of the patch and battery, the electronics module can be removed and reused.</a:t>
            </a:r>
          </a:p>
          <a:p>
            <a:pPr marL="285750" indent="-285750">
              <a:buClr>
                <a:srgbClr val="00B050"/>
              </a:buClr>
              <a:buFont typeface="Arial" panose="020B0604020202020204" pitchFamily="34" charset="0"/>
              <a:buChar char="•"/>
            </a:pPr>
            <a:r>
              <a:rPr lang="en-US" sz="1530" dirty="0" smtClean="0"/>
              <a:t>It </a:t>
            </a:r>
            <a:r>
              <a:rPr lang="en-US" sz="1530" dirty="0"/>
              <a:t>pairs over Bluetooth Low-Energy with a mobile device for </a:t>
            </a:r>
            <a:r>
              <a:rPr lang="en-US" sz="1530" dirty="0" smtClean="0"/>
              <a:t>Wi-Fi </a:t>
            </a:r>
            <a:r>
              <a:rPr lang="en-US" sz="1530" dirty="0"/>
              <a:t>connectivity, so patients and doctors can access real-time </a:t>
            </a:r>
            <a:r>
              <a:rPr lang="en-US" sz="1530" dirty="0" smtClean="0"/>
              <a:t>data. </a:t>
            </a:r>
            <a:r>
              <a:rPr lang="en-US" sz="1530" dirty="0"/>
              <a:t>The information is </a:t>
            </a:r>
            <a:r>
              <a:rPr lang="en-US" sz="1530" dirty="0" smtClean="0"/>
              <a:t>usually available </a:t>
            </a:r>
            <a:r>
              <a:rPr lang="en-US" sz="1530" dirty="0"/>
              <a:t>through a cloud </a:t>
            </a:r>
            <a:r>
              <a:rPr lang="en-US" sz="1530" dirty="0" smtClean="0"/>
              <a:t>platform so the information can be accessed by multiple concerned devices without interruption.</a:t>
            </a:r>
          </a:p>
          <a:p>
            <a:pPr marL="285750" indent="-285750">
              <a:buClr>
                <a:srgbClr val="00B050"/>
              </a:buClr>
              <a:buFont typeface="Arial" panose="020B0604020202020204" pitchFamily="34" charset="0"/>
              <a:buChar char="•"/>
            </a:pPr>
            <a:r>
              <a:rPr lang="en-US" sz="1530" b="1" dirty="0" smtClean="0">
                <a:solidFill>
                  <a:srgbClr val="FF0000"/>
                </a:solidFill>
              </a:rPr>
              <a:t>Future potential</a:t>
            </a:r>
            <a:r>
              <a:rPr lang="en-US" sz="1530" dirty="0" smtClean="0"/>
              <a:t> – combined with slow release drugs to medicate patients, sports usage for substituting tired players and </a:t>
            </a:r>
            <a:r>
              <a:rPr lang="en-US" sz="1530" dirty="0" err="1" smtClean="0"/>
              <a:t>maximising</a:t>
            </a:r>
            <a:r>
              <a:rPr lang="en-US" sz="1530" dirty="0" smtClean="0"/>
              <a:t> team potential, reducing hospital queues.</a:t>
            </a:r>
            <a:endParaRPr lang="en-GB" sz="1530" dirty="0"/>
          </a:p>
        </p:txBody>
      </p:sp>
      <p:sp>
        <p:nvSpPr>
          <p:cNvPr id="8" name="Title 2"/>
          <p:cNvSpPr>
            <a:spLocks noGrp="1"/>
          </p:cNvSpPr>
          <p:nvPr>
            <p:ph type="title"/>
          </p:nvPr>
        </p:nvSpPr>
        <p:spPr>
          <a:xfrm>
            <a:off x="70266" y="72008"/>
            <a:ext cx="8859452" cy="476672"/>
          </a:xfrm>
        </p:spPr>
        <p:txBody>
          <a:bodyPr>
            <a:noAutofit/>
          </a:bodyPr>
          <a:lstStyle/>
          <a:p>
            <a:pPr>
              <a:buClr>
                <a:srgbClr val="00B050"/>
              </a:buClr>
            </a:pPr>
            <a:r>
              <a:rPr lang="en-US" dirty="0" smtClean="0"/>
              <a:t>P3.1 – Developments – Body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80130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93839"/>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430" b="1" dirty="0" smtClean="0"/>
              <a:t>Running </a:t>
            </a:r>
            <a:r>
              <a:rPr lang="en-GB" sz="1430" b="1" dirty="0"/>
              <a:t>analytics</a:t>
            </a:r>
            <a:r>
              <a:rPr lang="en-GB" sz="1430" dirty="0"/>
              <a:t> </a:t>
            </a:r>
            <a:r>
              <a:rPr lang="en-GB" sz="1430" dirty="0" smtClean="0"/>
              <a:t>- </a:t>
            </a:r>
            <a:r>
              <a:rPr lang="en-US" sz="1430" dirty="0"/>
              <a:t>a </a:t>
            </a:r>
            <a:r>
              <a:rPr lang="en-US" sz="1430" dirty="0" smtClean="0"/>
              <a:t>shoe or wrist mounted </a:t>
            </a:r>
            <a:r>
              <a:rPr lang="en-US" sz="1430" dirty="0"/>
              <a:t>wearable </a:t>
            </a:r>
            <a:r>
              <a:rPr lang="en-US" sz="1430" dirty="0" smtClean="0"/>
              <a:t>that gives runners </a:t>
            </a:r>
            <a:r>
              <a:rPr lang="en-US" sz="1430" dirty="0"/>
              <a:t>and </a:t>
            </a:r>
            <a:r>
              <a:rPr lang="en-US" sz="1430" dirty="0" smtClean="0"/>
              <a:t>athletes a </a:t>
            </a:r>
            <a:r>
              <a:rPr lang="en-US" sz="1430" dirty="0"/>
              <a:t>detailed look into the kinematics of their feet</a:t>
            </a:r>
            <a:r>
              <a:rPr lang="en-US" sz="1430" dirty="0" smtClean="0"/>
              <a:t>.</a:t>
            </a:r>
            <a:endParaRPr lang="en-US" sz="1430" dirty="0"/>
          </a:p>
          <a:p>
            <a:pPr marL="285750" indent="-285750">
              <a:buClr>
                <a:srgbClr val="00B050"/>
              </a:buClr>
              <a:buFont typeface="Arial" panose="020B0604020202020204" pitchFamily="34" charset="0"/>
              <a:buChar char="•"/>
            </a:pPr>
            <a:r>
              <a:rPr lang="en-US" sz="1430" dirty="0" smtClean="0"/>
              <a:t>Those fixed to </a:t>
            </a:r>
            <a:r>
              <a:rPr lang="en-US" sz="1430" dirty="0"/>
              <a:t>a shoe, </a:t>
            </a:r>
            <a:r>
              <a:rPr lang="en-US" sz="1430" dirty="0" smtClean="0"/>
              <a:t>uses </a:t>
            </a:r>
            <a:r>
              <a:rPr lang="en-US" sz="1430" dirty="0"/>
              <a:t>a </a:t>
            </a:r>
            <a:r>
              <a:rPr lang="en-US" sz="1430" dirty="0" smtClean="0"/>
              <a:t>axis sensors to </a:t>
            </a:r>
            <a:r>
              <a:rPr lang="en-US" sz="1430" dirty="0"/>
              <a:t>measure the way a runner’s foot moves throughout their stride. The data output includes millisecond-scale graphs of pitch, yaw and roll as well as the g-forces the foot experiences each time it strikes the ground. There’s also data on pace, which part of the foot strikes the ground first, and how long the foot is in contact with the ground during each step.</a:t>
            </a:r>
          </a:p>
          <a:p>
            <a:pPr marL="285750" indent="-285750">
              <a:buClr>
                <a:srgbClr val="00B050"/>
              </a:buClr>
              <a:buFont typeface="Arial" panose="020B0604020202020204" pitchFamily="34" charset="0"/>
              <a:buChar char="•"/>
            </a:pPr>
            <a:r>
              <a:rPr lang="en-US" sz="1430" dirty="0" smtClean="0"/>
              <a:t>In the app</a:t>
            </a:r>
            <a:r>
              <a:rPr lang="en-US" sz="1430" dirty="0"/>
              <a:t>, users can get quick feedback on their run, look at detailed graphs and </a:t>
            </a:r>
            <a:r>
              <a:rPr lang="en-US" sz="1430" dirty="0" smtClean="0"/>
              <a:t>visualisations</a:t>
            </a:r>
            <a:r>
              <a:rPr lang="en-US" sz="1430" dirty="0"/>
              <a:t>, and compare their performance against previous runs</a:t>
            </a:r>
            <a:r>
              <a:rPr lang="en-US" sz="1430" dirty="0" smtClean="0"/>
              <a:t>.</a:t>
            </a:r>
          </a:p>
          <a:p>
            <a:pPr marL="285750" indent="-285750">
              <a:buClr>
                <a:srgbClr val="00B050"/>
              </a:buClr>
              <a:buFont typeface="Arial" panose="020B0604020202020204" pitchFamily="34" charset="0"/>
              <a:buChar char="•"/>
            </a:pPr>
            <a:r>
              <a:rPr lang="en-US" sz="1430" b="1" dirty="0" smtClean="0">
                <a:solidFill>
                  <a:srgbClr val="FF0000"/>
                </a:solidFill>
              </a:rPr>
              <a:t>Future potential </a:t>
            </a:r>
            <a:r>
              <a:rPr lang="en-US" sz="1430" dirty="0" smtClean="0"/>
              <a:t>– injury recovery, rehabilitation tracking, combined with smart shoes to increase or decrease internal softness to help balance weight distribution. Or merely product testing.</a:t>
            </a:r>
            <a:endParaRPr lang="en-GB" sz="1430" dirty="0"/>
          </a:p>
          <a:p>
            <a:pPr marL="285750" indent="-285750">
              <a:buClr>
                <a:srgbClr val="00B050"/>
              </a:buClr>
              <a:buFont typeface="Arial" panose="020B0604020202020204" pitchFamily="34" charset="0"/>
              <a:buChar char="•"/>
            </a:pPr>
            <a:r>
              <a:rPr lang="en-GB" sz="1430" b="1" dirty="0" smtClean="0"/>
              <a:t>Bluetooth </a:t>
            </a:r>
            <a:r>
              <a:rPr lang="en-GB" sz="1430" b="1" dirty="0"/>
              <a:t>weather sensor</a:t>
            </a:r>
            <a:r>
              <a:rPr lang="en-GB" sz="1430" dirty="0"/>
              <a:t> </a:t>
            </a:r>
            <a:r>
              <a:rPr lang="en-GB" sz="1430" dirty="0" smtClean="0"/>
              <a:t>– </a:t>
            </a:r>
            <a:r>
              <a:rPr lang="en-US" sz="1430" dirty="0" smtClean="0"/>
              <a:t>keyring or Home based </a:t>
            </a:r>
            <a:r>
              <a:rPr lang="en-US" sz="1430" dirty="0"/>
              <a:t>Wireless Weather Station with Weather Alert combines a wireless weather station </a:t>
            </a:r>
            <a:r>
              <a:rPr lang="en-US" sz="1430" dirty="0" smtClean="0"/>
              <a:t>with </a:t>
            </a:r>
            <a:r>
              <a:rPr lang="en-US" sz="1430" dirty="0"/>
              <a:t>Bluetooth technology allowing </a:t>
            </a:r>
            <a:r>
              <a:rPr lang="en-US" sz="1430" dirty="0" smtClean="0"/>
              <a:t>a user </a:t>
            </a:r>
            <a:r>
              <a:rPr lang="en-US" sz="1430" dirty="0"/>
              <a:t>to </a:t>
            </a:r>
            <a:r>
              <a:rPr lang="en-US" sz="1430" dirty="0" smtClean="0"/>
              <a:t>monitor </a:t>
            </a:r>
            <a:r>
              <a:rPr lang="en-US" sz="1430" dirty="0"/>
              <a:t>local weather condition on your smart phone as well at the station itself.</a:t>
            </a:r>
          </a:p>
          <a:p>
            <a:pPr marL="285750" indent="-285750">
              <a:buClr>
                <a:srgbClr val="00B050"/>
              </a:buClr>
              <a:buFont typeface="Arial" panose="020B0604020202020204" pitchFamily="34" charset="0"/>
              <a:buChar char="•"/>
            </a:pPr>
            <a:r>
              <a:rPr lang="en-US" sz="1430" dirty="0" smtClean="0"/>
              <a:t>A </a:t>
            </a:r>
            <a:r>
              <a:rPr lang="en-US" sz="1430" dirty="0"/>
              <a:t>wireless weather station brings you all the vital weather information </a:t>
            </a:r>
            <a:r>
              <a:rPr lang="en-US" sz="1430" dirty="0" smtClean="0"/>
              <a:t>needed </a:t>
            </a:r>
            <a:r>
              <a:rPr lang="en-US" sz="1430" dirty="0"/>
              <a:t>to plan </a:t>
            </a:r>
            <a:r>
              <a:rPr lang="en-US" sz="1430" dirty="0" smtClean="0"/>
              <a:t>a </a:t>
            </a:r>
            <a:r>
              <a:rPr lang="en-US" sz="1430" dirty="0"/>
              <a:t>day, </a:t>
            </a:r>
            <a:r>
              <a:rPr lang="en-US" sz="1430" dirty="0" smtClean="0"/>
              <a:t>receiving </a:t>
            </a:r>
            <a:r>
              <a:rPr lang="en-US" sz="1430" dirty="0"/>
              <a:t>information from a wireless outside </a:t>
            </a:r>
            <a:r>
              <a:rPr lang="en-US" sz="1430" dirty="0" smtClean="0"/>
              <a:t>sensor, </a:t>
            </a:r>
            <a:r>
              <a:rPr lang="en-US" sz="1430" dirty="0"/>
              <a:t>the weather station displays both indoor and outdoor temperature and humidity, 12-24 </a:t>
            </a:r>
            <a:r>
              <a:rPr lang="en-US" sz="1430" dirty="0" err="1"/>
              <a:t>hr</a:t>
            </a:r>
            <a:r>
              <a:rPr lang="en-US" sz="1430" dirty="0"/>
              <a:t> Weather Forecast as well as moon phase</a:t>
            </a:r>
            <a:r>
              <a:rPr lang="en-US" sz="1430" dirty="0" smtClean="0"/>
              <a:t>. An alert </a:t>
            </a:r>
            <a:r>
              <a:rPr lang="en-US" sz="1430" dirty="0"/>
              <a:t>feature also shows </a:t>
            </a:r>
            <a:r>
              <a:rPr lang="en-US" sz="1430" dirty="0" smtClean="0"/>
              <a:t>at </a:t>
            </a:r>
            <a:r>
              <a:rPr lang="en-US" sz="1430" dirty="0"/>
              <a:t>a glance what to expect; heat, fog, frost, rain and wind /storm.</a:t>
            </a:r>
          </a:p>
          <a:p>
            <a:pPr marL="285750" indent="-285750">
              <a:buClr>
                <a:srgbClr val="00B050"/>
              </a:buClr>
              <a:buFont typeface="Arial" panose="020B0604020202020204" pitchFamily="34" charset="0"/>
              <a:buChar char="•"/>
            </a:pPr>
            <a:r>
              <a:rPr lang="en-US" sz="1430" b="1" dirty="0" smtClean="0">
                <a:solidFill>
                  <a:srgbClr val="FF0000"/>
                </a:solidFill>
              </a:rPr>
              <a:t>Future potential</a:t>
            </a:r>
            <a:r>
              <a:rPr lang="en-US" sz="1430" dirty="0" smtClean="0"/>
              <a:t> – linked to control sensors for car covers, garage doors, windows, car devices to turn on defrost. In greenhouses and farms, links to sensors to control livestock or acidity releases.</a:t>
            </a:r>
            <a:endParaRPr lang="en-GB" sz="1430" dirty="0"/>
          </a:p>
        </p:txBody>
      </p:sp>
      <p:sp>
        <p:nvSpPr>
          <p:cNvPr id="8" name="Title 2"/>
          <p:cNvSpPr>
            <a:spLocks noGrp="1"/>
          </p:cNvSpPr>
          <p:nvPr>
            <p:ph type="title"/>
          </p:nvPr>
        </p:nvSpPr>
        <p:spPr>
          <a:xfrm>
            <a:off x="70266" y="72008"/>
            <a:ext cx="8859452" cy="476672"/>
          </a:xfrm>
        </p:spPr>
        <p:txBody>
          <a:bodyPr>
            <a:noAutofit/>
          </a:bodyPr>
          <a:lstStyle/>
          <a:p>
            <a:pPr>
              <a:buClr>
                <a:srgbClr val="00B050"/>
              </a:buClr>
            </a:pPr>
            <a:r>
              <a:rPr lang="en-US" dirty="0" smtClean="0"/>
              <a:t>P3.1 – Developments – Body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14487"/>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4561249"/>
          </a:xfrm>
          <a:prstGeom prst="rect">
            <a:avLst/>
          </a:prstGeom>
        </p:spPr>
        <p:txBody>
          <a:bodyPr wrap="square">
            <a:spAutoFit/>
          </a:bodyPr>
          <a:lstStyle/>
          <a:p>
            <a:pPr marL="285750" indent="-285750">
              <a:buClr>
                <a:srgbClr val="00B050"/>
              </a:buClr>
              <a:buFont typeface="Arial" panose="020B0604020202020204" pitchFamily="34" charset="0"/>
              <a:buChar char="•"/>
            </a:pPr>
            <a:r>
              <a:rPr lang="en-US" sz="1320" b="1" dirty="0" smtClean="0"/>
              <a:t>Bluetooth maps for visually </a:t>
            </a:r>
            <a:r>
              <a:rPr lang="en-US" sz="1320" b="1" dirty="0"/>
              <a:t>impaired</a:t>
            </a:r>
            <a:r>
              <a:rPr lang="en-US" sz="1320" dirty="0"/>
              <a:t> </a:t>
            </a:r>
            <a:r>
              <a:rPr lang="en-US" sz="1320" dirty="0" smtClean="0"/>
              <a:t>- An </a:t>
            </a:r>
            <a:r>
              <a:rPr lang="en-US" sz="1320" dirty="0"/>
              <a:t>accessible GPS-app </a:t>
            </a:r>
            <a:r>
              <a:rPr lang="en-US" sz="1320" dirty="0" smtClean="0"/>
              <a:t>that </a:t>
            </a:r>
            <a:r>
              <a:rPr lang="en-US" sz="1320" dirty="0"/>
              <a:t>describes the environment, announces points of interest and street intersections as you travel. </a:t>
            </a:r>
            <a:r>
              <a:rPr lang="en-US" sz="1320" dirty="0" smtClean="0"/>
              <a:t>Uses voice to announce </a:t>
            </a:r>
            <a:r>
              <a:rPr lang="en-US" sz="1320" dirty="0"/>
              <a:t>points of interest, intersections and user-defined </a:t>
            </a:r>
            <a:r>
              <a:rPr lang="en-US" sz="1320" dirty="0" smtClean="0"/>
              <a:t>points, accessed </a:t>
            </a:r>
            <a:r>
              <a:rPr lang="en-US" sz="1320" dirty="0"/>
              <a:t>through an audio menu via any headset or speaker that supports </a:t>
            </a:r>
            <a:r>
              <a:rPr lang="en-US" sz="1320" dirty="0" smtClean="0"/>
              <a:t>it, meaning no </a:t>
            </a:r>
            <a:r>
              <a:rPr lang="en-US" sz="1320" dirty="0"/>
              <a:t>need to touch the screen of your </a:t>
            </a:r>
            <a:r>
              <a:rPr lang="en-US" sz="1320" dirty="0" smtClean="0"/>
              <a:t>phone.</a:t>
            </a:r>
            <a:endParaRPr lang="en-US" sz="1320" dirty="0"/>
          </a:p>
          <a:p>
            <a:pPr marL="285750" indent="-285750">
              <a:buClr>
                <a:srgbClr val="00B050"/>
              </a:buClr>
              <a:buFont typeface="Arial" panose="020B0604020202020204" pitchFamily="34" charset="0"/>
              <a:buChar char="•"/>
            </a:pPr>
            <a:r>
              <a:rPr lang="en-US" sz="1320" dirty="0" smtClean="0"/>
              <a:t>Works by determining the </a:t>
            </a:r>
            <a:r>
              <a:rPr lang="en-US" sz="1320" dirty="0"/>
              <a:t>location using your iOS-device’s GPS capabilities, it will look up information about your surroundings on </a:t>
            </a:r>
            <a:r>
              <a:rPr lang="en-US" sz="1320" dirty="0" smtClean="0"/>
              <a:t>good mapping apps, </a:t>
            </a:r>
            <a:r>
              <a:rPr lang="en-US" sz="1320" dirty="0"/>
              <a:t>it </a:t>
            </a:r>
            <a:r>
              <a:rPr lang="en-US" sz="1320" dirty="0" smtClean="0"/>
              <a:t>then </a:t>
            </a:r>
            <a:r>
              <a:rPr lang="en-US" sz="1320" dirty="0"/>
              <a:t>then </a:t>
            </a:r>
            <a:r>
              <a:rPr lang="en-US" sz="1320" dirty="0" smtClean="0"/>
              <a:t>ascertains </a:t>
            </a:r>
            <a:r>
              <a:rPr lang="en-US" sz="1320" dirty="0"/>
              <a:t>the information most useful to </a:t>
            </a:r>
            <a:r>
              <a:rPr lang="en-US" sz="1320" dirty="0" smtClean="0"/>
              <a:t>the user. Also allows for destination tracking so the app </a:t>
            </a:r>
            <a:r>
              <a:rPr lang="en-US" sz="1320" dirty="0"/>
              <a:t>will periodically announce the distance and direction </a:t>
            </a:r>
            <a:r>
              <a:rPr lang="en-US" sz="1320" dirty="0" smtClean="0"/>
              <a:t>being travelled towards.</a:t>
            </a:r>
          </a:p>
          <a:p>
            <a:pPr marL="285750" indent="-285750">
              <a:buClr>
                <a:srgbClr val="00B050"/>
              </a:buClr>
              <a:buFont typeface="Arial" panose="020B0604020202020204" pitchFamily="34" charset="0"/>
              <a:buChar char="•"/>
            </a:pPr>
            <a:r>
              <a:rPr lang="en-US" sz="1320" b="1" dirty="0" smtClean="0">
                <a:solidFill>
                  <a:srgbClr val="FF0000"/>
                </a:solidFill>
              </a:rPr>
              <a:t>Future potential</a:t>
            </a:r>
            <a:r>
              <a:rPr lang="en-US" sz="1320" dirty="0" smtClean="0"/>
              <a:t> – linked to braille devices to allow users to read the information, voice activated for Uber and linked to traffic lights, Smart Cars and traffic flows to make travelling easier.</a:t>
            </a:r>
            <a:endParaRPr lang="en-US" sz="1320" b="1" dirty="0" smtClean="0"/>
          </a:p>
          <a:p>
            <a:pPr marL="285750" indent="-285750">
              <a:buClr>
                <a:srgbClr val="00B050"/>
              </a:buClr>
              <a:buFont typeface="Arial" panose="020B0604020202020204" pitchFamily="34" charset="0"/>
              <a:buChar char="•"/>
            </a:pPr>
            <a:r>
              <a:rPr lang="en-GB" sz="1320" b="1" dirty="0" smtClean="0"/>
              <a:t>Bluetooth sunglasses</a:t>
            </a:r>
            <a:r>
              <a:rPr lang="en-GB" sz="1320" dirty="0" smtClean="0"/>
              <a:t> – Sunglasses that can do 2 things, they can act as a for the sun, automatically tinting as the light hits them, set at a setting compatible for the user they can be used for playing music, using either earphones or through sonic vibrations. Can be linked to audio updates, emails and phone contacts. </a:t>
            </a:r>
          </a:p>
          <a:p>
            <a:pPr marL="285750" indent="-285750">
              <a:buClr>
                <a:srgbClr val="00B050"/>
              </a:buClr>
              <a:buFont typeface="Arial" panose="020B0604020202020204" pitchFamily="34" charset="0"/>
              <a:buChar char="•"/>
            </a:pPr>
            <a:r>
              <a:rPr lang="en-US" sz="1320" b="1" dirty="0" smtClean="0">
                <a:solidFill>
                  <a:srgbClr val="FF0000"/>
                </a:solidFill>
              </a:rPr>
              <a:t>Future potential</a:t>
            </a:r>
            <a:r>
              <a:rPr lang="en-US" sz="1320" dirty="0" smtClean="0"/>
              <a:t> – Combines with Glass technology for Internet access, updates etc. combined with magnifying technology or video recording technology for medical purposes.</a:t>
            </a:r>
          </a:p>
          <a:p>
            <a:pPr>
              <a:buClr>
                <a:srgbClr val="00B050"/>
              </a:buClr>
            </a:pPr>
            <a:r>
              <a:rPr lang="en-US" sz="1320" b="1" dirty="0" smtClean="0">
                <a:solidFill>
                  <a:srgbClr val="FF0000"/>
                </a:solidFill>
              </a:rPr>
              <a:t>P3.1 – Task 01 </a:t>
            </a:r>
            <a:r>
              <a:rPr lang="en-US" sz="1320" dirty="0">
                <a:solidFill>
                  <a:srgbClr val="FF0000"/>
                </a:solidFill>
              </a:rPr>
              <a:t>- </a:t>
            </a:r>
            <a:r>
              <a:rPr lang="en-US" sz="1320" dirty="0" smtClean="0">
                <a:solidFill>
                  <a:srgbClr val="FF0000"/>
                </a:solidFill>
              </a:rPr>
              <a:t>Outline </a:t>
            </a:r>
            <a:r>
              <a:rPr lang="en-US" sz="1320" dirty="0">
                <a:solidFill>
                  <a:srgbClr val="FF0000"/>
                </a:solidFill>
              </a:rPr>
              <a:t>potential development </a:t>
            </a:r>
            <a:r>
              <a:rPr lang="en-US" sz="1320" dirty="0" smtClean="0">
                <a:solidFill>
                  <a:srgbClr val="FF0000"/>
                </a:solidFill>
              </a:rPr>
              <a:t>related to Body and Health </a:t>
            </a:r>
            <a:r>
              <a:rPr lang="en-US" sz="1320" dirty="0">
                <a:solidFill>
                  <a:srgbClr val="FF0000"/>
                </a:solidFill>
              </a:rPr>
              <a:t>that could extend the scope of the </a:t>
            </a:r>
            <a:r>
              <a:rPr lang="en-US" sz="1320" dirty="0" smtClean="0">
                <a:solidFill>
                  <a:srgbClr val="FF0000"/>
                </a:solidFill>
              </a:rPr>
              <a:t>IoE, outlining the current application </a:t>
            </a:r>
            <a:r>
              <a:rPr lang="en-US" sz="1320" dirty="0">
                <a:solidFill>
                  <a:srgbClr val="FF0000"/>
                </a:solidFill>
              </a:rPr>
              <a:t>and identifying how it could be developed in a different </a:t>
            </a:r>
            <a:r>
              <a:rPr lang="en-US" sz="1320" dirty="0" smtClean="0">
                <a:solidFill>
                  <a:srgbClr val="FF0000"/>
                </a:solidFill>
              </a:rPr>
              <a:t>context.</a:t>
            </a:r>
            <a:endParaRPr lang="en-GB" sz="1320" dirty="0">
              <a:solidFill>
                <a:srgbClr val="FF0000"/>
              </a:solidFill>
            </a:endParaRPr>
          </a:p>
        </p:txBody>
      </p:sp>
      <p:sp>
        <p:nvSpPr>
          <p:cNvPr id="8" name="Title 2"/>
          <p:cNvSpPr>
            <a:spLocks noGrp="1"/>
          </p:cNvSpPr>
          <p:nvPr>
            <p:ph type="title"/>
          </p:nvPr>
        </p:nvSpPr>
        <p:spPr>
          <a:xfrm>
            <a:off x="70266" y="72008"/>
            <a:ext cx="8859452" cy="476672"/>
          </a:xfrm>
        </p:spPr>
        <p:txBody>
          <a:bodyPr>
            <a:noAutofit/>
          </a:bodyPr>
          <a:lstStyle/>
          <a:p>
            <a:pPr>
              <a:buClr>
                <a:srgbClr val="00B050"/>
              </a:buClr>
            </a:pPr>
            <a:r>
              <a:rPr lang="en-US" dirty="0" smtClean="0"/>
              <a:t>P3.1 – Developments – Body Health</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894005472"/>
              </p:ext>
            </p:extLst>
          </p:nvPr>
        </p:nvGraphicFramePr>
        <p:xfrm>
          <a:off x="251520" y="5661248"/>
          <a:ext cx="6877075" cy="975360"/>
        </p:xfrm>
        <a:graphic>
          <a:graphicData uri="http://schemas.openxmlformats.org/drawingml/2006/table">
            <a:tbl>
              <a:tblPr firstRow="1" bandRow="1">
                <a:tableStyleId>{5C22544A-7EE6-4342-B048-85BDC9FD1C3A}</a:tableStyleId>
              </a:tblPr>
              <a:tblGrid>
                <a:gridCol w="1872208"/>
                <a:gridCol w="1512168"/>
                <a:gridCol w="1296144"/>
                <a:gridCol w="1152128"/>
                <a:gridCol w="1044427"/>
              </a:tblGrid>
              <a:tr h="0">
                <a:tc>
                  <a:txBody>
                    <a:bodyPr/>
                    <a:lstStyle/>
                    <a:p>
                      <a:pPr algn="ctr"/>
                      <a:r>
                        <a:rPr lang="en-GB" sz="1300" b="0" dirty="0" smtClean="0">
                          <a:latin typeface="Arial" panose="020B0604020202020204" pitchFamily="34" charset="0"/>
                          <a:cs typeface="Arial" panose="020B0604020202020204" pitchFamily="34" charset="0"/>
                        </a:rPr>
                        <a:t>Sensors, e.g. wearable thermometer </a:t>
                      </a:r>
                      <a:endParaRPr lang="en-GB" sz="1300" b="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Social safety wearables </a:t>
                      </a:r>
                      <a:endParaRPr lang="en-GB" sz="1300" b="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Wi-Fi mattress cover </a:t>
                      </a:r>
                      <a:endParaRPr lang="en-GB" sz="1300" b="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Bluetooth stethoscope </a:t>
                      </a:r>
                      <a:endParaRPr lang="en-GB" sz="1300" b="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Biometric patch </a:t>
                      </a:r>
                      <a:endParaRPr lang="en-GB" sz="1300" b="0" dirty="0">
                        <a:latin typeface="Arial" panose="020B0604020202020204" pitchFamily="34" charset="0"/>
                        <a:cs typeface="Arial" panose="020B0604020202020204" pitchFamily="34" charset="0"/>
                      </a:endParaRPr>
                    </a:p>
                  </a:txBody>
                  <a:tcPr/>
                </a:tc>
              </a:tr>
              <a:tr h="0">
                <a:tc>
                  <a:txBody>
                    <a:bodyPr/>
                    <a:lstStyle/>
                    <a:p>
                      <a:pPr algn="ctr"/>
                      <a:r>
                        <a:rPr lang="en-GB" sz="1300" b="0" dirty="0" smtClean="0">
                          <a:latin typeface="Arial" panose="020B0604020202020204" pitchFamily="34" charset="0"/>
                          <a:cs typeface="Arial" panose="020B0604020202020204" pitchFamily="34" charset="0"/>
                        </a:rPr>
                        <a:t>Running analytics </a:t>
                      </a:r>
                      <a:endParaRPr lang="en-GB" sz="1300" b="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Bluetooth weather sensor </a:t>
                      </a:r>
                      <a:endParaRPr lang="en-GB" sz="1300" b="0" dirty="0">
                        <a:latin typeface="Arial" panose="020B0604020202020204" pitchFamily="34" charset="0"/>
                        <a:cs typeface="Arial" panose="020B0604020202020204" pitchFamily="34" charset="0"/>
                      </a:endParaRPr>
                    </a:p>
                  </a:txBody>
                  <a:tcPr/>
                </a:tc>
                <a:tc gridSpan="2">
                  <a:txBody>
                    <a:bodyPr/>
                    <a:lstStyle/>
                    <a:p>
                      <a:pPr algn="ctr"/>
                      <a:r>
                        <a:rPr lang="en-US" sz="1300" b="0" dirty="0" smtClean="0">
                          <a:latin typeface="Arial" panose="020B0604020202020204" pitchFamily="34" charset="0"/>
                          <a:cs typeface="Arial" panose="020B0604020202020204" pitchFamily="34" charset="0"/>
                        </a:rPr>
                        <a:t>Bluetooth maps for visually impaired </a:t>
                      </a:r>
                      <a:endParaRPr lang="en-GB" sz="1300" b="0" dirty="0">
                        <a:latin typeface="Arial" panose="020B0604020202020204" pitchFamily="34" charset="0"/>
                        <a:cs typeface="Arial" panose="020B0604020202020204" pitchFamily="34" charset="0"/>
                      </a:endParaRPr>
                    </a:p>
                  </a:txBody>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pPr algn="ctr"/>
                      <a:r>
                        <a:rPr lang="en-GB" sz="1300" b="0" dirty="0" smtClean="0">
                          <a:latin typeface="Arial" panose="020B0604020202020204" pitchFamily="34" charset="0"/>
                          <a:cs typeface="Arial" panose="020B0604020202020204" pitchFamily="34" charset="0"/>
                        </a:rPr>
                        <a:t>Bluetooth sunglasses </a:t>
                      </a:r>
                      <a:endParaRPr lang="en-GB" sz="13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67295434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5760640" cy="5555367"/>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20" dirty="0" smtClean="0"/>
              <a:t>Developments in and around the home are less vital for the benefit of the world but have their place in bringing audiences up to the level of understanding and acceptance of the expanding use of the Internet.</a:t>
            </a:r>
            <a:endParaRPr lang="en-GB" sz="1420" dirty="0"/>
          </a:p>
          <a:p>
            <a:pPr marL="519113" indent="-234950">
              <a:buClr>
                <a:srgbClr val="00B050"/>
              </a:buClr>
              <a:buFont typeface="Arial" panose="020B0604020202020204" pitchFamily="34" charset="0"/>
              <a:buChar char="•"/>
            </a:pPr>
            <a:r>
              <a:rPr lang="en-GB" sz="1420" b="1" dirty="0" smtClean="0"/>
              <a:t>Smart </a:t>
            </a:r>
            <a:r>
              <a:rPr lang="en-GB" sz="1420" b="1" dirty="0"/>
              <a:t>air conditioner </a:t>
            </a:r>
            <a:r>
              <a:rPr lang="en-GB" sz="1420" dirty="0" smtClean="0"/>
              <a:t>– This has several functions including </a:t>
            </a:r>
            <a:r>
              <a:rPr lang="en-US" sz="1420" dirty="0" smtClean="0"/>
              <a:t>automatically pre-cooling </a:t>
            </a:r>
            <a:r>
              <a:rPr lang="en-US" sz="1420" dirty="0"/>
              <a:t>to your scheduled temperature before you get home and turns the AC off when you leave</a:t>
            </a:r>
            <a:r>
              <a:rPr lang="en-US" sz="1420" dirty="0" smtClean="0"/>
              <a:t>. The App allows you to moderate the temperature remotely, scans and shows a chart of the temperature and detects </a:t>
            </a:r>
            <a:r>
              <a:rPr lang="en-US" sz="1420" dirty="0"/>
              <a:t>how far away you are from home and sets the temperature </a:t>
            </a:r>
            <a:r>
              <a:rPr lang="en-US" sz="1420" dirty="0" smtClean="0"/>
              <a:t>accordingly using Geo Location technology.</a:t>
            </a:r>
            <a:endParaRPr lang="en-GB" sz="1420" dirty="0"/>
          </a:p>
          <a:p>
            <a:pPr marL="519113" indent="-234950">
              <a:buClr>
                <a:srgbClr val="00B050"/>
              </a:buClr>
              <a:buFont typeface="Arial" panose="020B0604020202020204" pitchFamily="34" charset="0"/>
              <a:buChar char="•"/>
            </a:pPr>
            <a:r>
              <a:rPr lang="en-US" sz="1420" b="1" dirty="0">
                <a:solidFill>
                  <a:srgbClr val="FF0000"/>
                </a:solidFill>
              </a:rPr>
              <a:t>Future potential</a:t>
            </a:r>
            <a:r>
              <a:rPr lang="en-US" sz="1420" dirty="0"/>
              <a:t> – </a:t>
            </a:r>
            <a:r>
              <a:rPr lang="en-US" sz="1420" dirty="0" err="1" smtClean="0"/>
              <a:t>climatised</a:t>
            </a:r>
            <a:r>
              <a:rPr lang="en-US" sz="1420" dirty="0" smtClean="0"/>
              <a:t> home greenhouses, directional shop conditioning</a:t>
            </a:r>
            <a:endParaRPr lang="en-GB" sz="1420" dirty="0"/>
          </a:p>
          <a:p>
            <a:pPr marL="519113" indent="-234950">
              <a:buClr>
                <a:srgbClr val="00B050"/>
              </a:buClr>
              <a:buFont typeface="Arial" panose="020B0604020202020204" pitchFamily="34" charset="0"/>
              <a:buChar char="•"/>
            </a:pPr>
            <a:r>
              <a:rPr lang="en-GB" sz="1420" b="1" dirty="0" smtClean="0"/>
              <a:t>Bluetooth </a:t>
            </a:r>
            <a:r>
              <a:rPr lang="en-GB" sz="1420" b="1" dirty="0"/>
              <a:t>tape measure </a:t>
            </a:r>
            <a:r>
              <a:rPr lang="en-GB" sz="1420" dirty="0" smtClean="0"/>
              <a:t>- </a:t>
            </a:r>
            <a:r>
              <a:rPr lang="en-US" sz="1420" dirty="0" smtClean="0"/>
              <a:t>The IoE </a:t>
            </a:r>
            <a:r>
              <a:rPr lang="en-US" sz="1420" dirty="0"/>
              <a:t>is ushering in an age </a:t>
            </a:r>
            <a:r>
              <a:rPr lang="en-US" sz="1420" dirty="0" smtClean="0"/>
              <a:t>where </a:t>
            </a:r>
            <a:r>
              <a:rPr lang="en-US" sz="1420" dirty="0"/>
              <a:t>“Anything that can be connected, will be connected.” </a:t>
            </a:r>
            <a:r>
              <a:rPr lang="en-US" sz="1420" dirty="0" smtClean="0"/>
              <a:t>A Bluetooth tape measure, while still wired</a:t>
            </a:r>
            <a:r>
              <a:rPr lang="en-US" sz="1420" dirty="0"/>
              <a:t>, was able to input data directly into 3D modelling software to “sketch” the item being </a:t>
            </a:r>
            <a:r>
              <a:rPr lang="en-US" sz="1420" dirty="0" smtClean="0"/>
              <a:t>measured. The </a:t>
            </a:r>
            <a:r>
              <a:rPr lang="en-US" sz="1420" dirty="0"/>
              <a:t>ease of recording straight-line measurements has broad appeal for everyone from homeowners to professional carpenters and engineers. </a:t>
            </a:r>
            <a:r>
              <a:rPr lang="en-US" sz="1420" dirty="0" smtClean="0"/>
              <a:t>For example, </a:t>
            </a:r>
            <a:r>
              <a:rPr lang="en-US" sz="1420" dirty="0"/>
              <a:t>imagine using </a:t>
            </a:r>
            <a:r>
              <a:rPr lang="en-US" sz="1420" dirty="0" smtClean="0"/>
              <a:t>it </a:t>
            </a:r>
            <a:r>
              <a:rPr lang="en-US" sz="1420" dirty="0"/>
              <a:t>while furniture shopping, to send measurements to someone at home for </a:t>
            </a:r>
            <a:r>
              <a:rPr lang="en-US" sz="1420" dirty="0" smtClean="0"/>
              <a:t>confirmation. Not ingenious, just practical, to someone.</a:t>
            </a:r>
          </a:p>
          <a:p>
            <a:pPr marL="519113" indent="-234950">
              <a:buClr>
                <a:srgbClr val="00B050"/>
              </a:buClr>
              <a:buFont typeface="Arial" panose="020B0604020202020204" pitchFamily="34" charset="0"/>
              <a:buChar char="•"/>
            </a:pPr>
            <a:r>
              <a:rPr lang="en-US" sz="1420" b="1" dirty="0">
                <a:solidFill>
                  <a:srgbClr val="FF0000"/>
                </a:solidFill>
              </a:rPr>
              <a:t>Future potential</a:t>
            </a:r>
            <a:r>
              <a:rPr lang="en-US" sz="1420" dirty="0"/>
              <a:t> – </a:t>
            </a:r>
            <a:r>
              <a:rPr lang="en-US" sz="1420" dirty="0" smtClean="0"/>
              <a:t>architectural and building controlled room creation, linked architectural plans to building construction.</a:t>
            </a:r>
            <a:endParaRPr lang="en-GB" sz="142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pic>
        <p:nvPicPr>
          <p:cNvPr id="11266" name="Picture 2" descr="https://d324tgzfocpwne.cloudfront.net/img/content/cooling-home/mobile/app_us-en.jpg"/>
          <p:cNvPicPr>
            <a:picLocks noChangeAspect="1" noChangeArrowheads="1"/>
          </p:cNvPicPr>
          <p:nvPr/>
        </p:nvPicPr>
        <p:blipFill rotWithShape="1">
          <a:blip r:embed="rId5">
            <a:extLst>
              <a:ext uri="{28A0092B-C50C-407E-A947-70E740481C1C}">
                <a14:useLocalDpi xmlns:a14="http://schemas.microsoft.com/office/drawing/2010/main" val="0"/>
              </a:ext>
            </a:extLst>
          </a:blip>
          <a:srcRect l="29135" t="3750" r="25978" b="9851"/>
          <a:stretch/>
        </p:blipFill>
        <p:spPr bwMode="auto">
          <a:xfrm>
            <a:off x="5796136" y="1099493"/>
            <a:ext cx="1297636" cy="2185491"/>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See original ima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0731" t="4779" r="13416" b="1739"/>
          <a:stretch/>
        </p:blipFill>
        <p:spPr bwMode="auto">
          <a:xfrm>
            <a:off x="5952674" y="3621165"/>
            <a:ext cx="1148113" cy="978022"/>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See original image"/>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8536" t="5320" r="19490" b="6088"/>
          <a:stretch/>
        </p:blipFill>
        <p:spPr bwMode="auto">
          <a:xfrm>
            <a:off x="5968908" y="4725144"/>
            <a:ext cx="1124864" cy="1917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203806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5688632" cy="5755422"/>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00" b="1" dirty="0" smtClean="0"/>
              <a:t>Smart </a:t>
            </a:r>
            <a:r>
              <a:rPr lang="en-GB" sz="1600" b="1" dirty="0"/>
              <a:t>locks </a:t>
            </a:r>
            <a:r>
              <a:rPr lang="en-GB" sz="1600" dirty="0" smtClean="0"/>
              <a:t>- </a:t>
            </a:r>
            <a:r>
              <a:rPr lang="en-US" sz="1600" dirty="0"/>
              <a:t>A smart lock is an </a:t>
            </a:r>
            <a:r>
              <a:rPr lang="en-US" sz="1600" dirty="0" smtClean="0"/>
              <a:t>electro-mechanical </a:t>
            </a:r>
            <a:r>
              <a:rPr lang="en-US" sz="1600" dirty="0"/>
              <a:t>lock which is designed to perform locking and unlocking operations on a door when it receives such instructions from an </a:t>
            </a:r>
            <a:r>
              <a:rPr lang="en-US" sz="1600" dirty="0" smtClean="0"/>
              <a:t>authorised </a:t>
            </a:r>
            <a:r>
              <a:rPr lang="en-US" sz="1600" dirty="0"/>
              <a:t>device using a wireless protocol and a cryptographic key to execute the </a:t>
            </a:r>
            <a:r>
              <a:rPr lang="en-US" sz="1600" dirty="0" err="1"/>
              <a:t>a</a:t>
            </a:r>
            <a:r>
              <a:rPr lang="en-US" sz="1600" dirty="0" err="1" smtClean="0"/>
              <a:t>uthorisation</a:t>
            </a:r>
            <a:r>
              <a:rPr lang="en-US" sz="1600" dirty="0" smtClean="0"/>
              <a:t> </a:t>
            </a:r>
            <a:r>
              <a:rPr lang="en-US" sz="1600" dirty="0"/>
              <a:t>process</a:t>
            </a:r>
            <a:r>
              <a:rPr lang="en-US" sz="1600" dirty="0" smtClean="0"/>
              <a:t>.</a:t>
            </a:r>
          </a:p>
          <a:p>
            <a:pPr marL="234950" indent="-234950">
              <a:buClr>
                <a:srgbClr val="00B050"/>
              </a:buClr>
              <a:buFont typeface="Arial" panose="020B0604020202020204" pitchFamily="34" charset="0"/>
              <a:buChar char="•"/>
            </a:pPr>
            <a:r>
              <a:rPr lang="en-US" sz="1600" dirty="0" smtClean="0"/>
              <a:t>For example, a biometric keychain will open doors as the user approaches and locks them again when the user has travelled a distance through it removing the need for constant biometric security. </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self </a:t>
            </a:r>
            <a:r>
              <a:rPr lang="en-US" sz="1600" dirty="0"/>
              <a:t>locking interior doors</a:t>
            </a:r>
            <a:r>
              <a:rPr lang="en-US" sz="1600" dirty="0" smtClean="0"/>
              <a:t>, cupboard locking, public transport storage locking.</a:t>
            </a:r>
            <a:endParaRPr lang="en-GB" sz="1600" dirty="0"/>
          </a:p>
          <a:p>
            <a:pPr marL="234950" indent="-234950">
              <a:buClr>
                <a:srgbClr val="00B050"/>
              </a:buClr>
              <a:buFont typeface="Arial" panose="020B0604020202020204" pitchFamily="34" charset="0"/>
              <a:buChar char="•"/>
            </a:pPr>
            <a:r>
              <a:rPr lang="en-GB" sz="1600" b="1" dirty="0" smtClean="0"/>
              <a:t>Smart </a:t>
            </a:r>
            <a:r>
              <a:rPr lang="en-GB" sz="1600" b="1" dirty="0"/>
              <a:t>lights </a:t>
            </a:r>
            <a:r>
              <a:rPr lang="en-GB" sz="1600" dirty="0" smtClean="0"/>
              <a:t>- </a:t>
            </a:r>
            <a:r>
              <a:rPr lang="en-US" sz="1600" dirty="0" smtClean="0"/>
              <a:t>Smart </a:t>
            </a:r>
            <a:r>
              <a:rPr lang="en-US" sz="1600" dirty="0"/>
              <a:t>lighting is a lighting technology designed for energy efficiency. This may include high efficiency fixtures and automated controls that make adjustments based on conditions such as occupancy or daylight availability</a:t>
            </a:r>
            <a:r>
              <a:rPr lang="en-US" sz="1600" dirty="0" smtClean="0"/>
              <a:t>.</a:t>
            </a:r>
          </a:p>
          <a:p>
            <a:pPr marL="234950" indent="-234950">
              <a:buClr>
                <a:srgbClr val="00B050"/>
              </a:buClr>
              <a:buFont typeface="Arial" panose="020B0604020202020204" pitchFamily="34" charset="0"/>
              <a:buChar char="•"/>
            </a:pPr>
            <a:r>
              <a:rPr lang="en-US" sz="1600" dirty="0" smtClean="0"/>
              <a:t>For example. Increasing or decreasing lighting as the evening passes, </a:t>
            </a:r>
            <a:r>
              <a:rPr lang="en-US" sz="1600" dirty="0"/>
              <a:t>i</a:t>
            </a:r>
            <a:r>
              <a:rPr lang="en-US" sz="1600" dirty="0" smtClean="0"/>
              <a:t>ncreasing the lights when more people enter the room, turning lights off to be more energy efficient when no presence has been detected. </a:t>
            </a:r>
            <a:r>
              <a:rPr lang="en-GB" sz="1600" dirty="0" smtClean="0"/>
              <a:t> </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Public building lighting and reduction, museums etc. when rooms are empty, street lighting. Security lighting in the home linked to burglar alarms.</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pic>
        <p:nvPicPr>
          <p:cNvPr id="15362" name="Picture 2" descr="See original imag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6829" b="16714"/>
          <a:stretch/>
        </p:blipFill>
        <p:spPr bwMode="auto">
          <a:xfrm>
            <a:off x="5724129" y="3573015"/>
            <a:ext cx="1440160" cy="1915103"/>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See original ima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364" r="15293"/>
          <a:stretch/>
        </p:blipFill>
        <p:spPr bwMode="auto">
          <a:xfrm>
            <a:off x="5887983" y="1077450"/>
            <a:ext cx="1276305" cy="1127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25019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613845"/>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380" b="1" dirty="0" smtClean="0"/>
              <a:t>Smart batteries </a:t>
            </a:r>
            <a:r>
              <a:rPr lang="en-GB" sz="1380" dirty="0" smtClean="0"/>
              <a:t>-  </a:t>
            </a:r>
            <a:r>
              <a:rPr lang="en-US" sz="1380" dirty="0"/>
              <a:t>A smart battery or a smart battery pack is a rechargeable battery pack with a built-in battery management system (BMS), usually designed for use in a portable computer such as a laptop</a:t>
            </a:r>
            <a:r>
              <a:rPr lang="en-US" sz="1380" dirty="0" smtClean="0"/>
              <a:t>. They use energy efficient charging cells that allow users to control the recharge points, can have built in rechargers for charge zones without the need to plug in or remove from the device.</a:t>
            </a:r>
          </a:p>
          <a:p>
            <a:pPr marL="234950" indent="-234950">
              <a:buClr>
                <a:srgbClr val="00B050"/>
              </a:buClr>
              <a:buFont typeface="Arial" panose="020B0604020202020204" pitchFamily="34" charset="0"/>
              <a:buChar char="•"/>
            </a:pPr>
            <a:r>
              <a:rPr lang="en-US" sz="1380" dirty="0"/>
              <a:t>The smart battery can internally measure voltage and current, and deduce charge level and </a:t>
            </a:r>
            <a:r>
              <a:rPr lang="en-US" sz="1380" dirty="0" smtClean="0"/>
              <a:t>State </a:t>
            </a:r>
            <a:r>
              <a:rPr lang="en-US" sz="1380" dirty="0"/>
              <a:t>of </a:t>
            </a:r>
            <a:r>
              <a:rPr lang="en-US" sz="1380" dirty="0" smtClean="0"/>
              <a:t>Health </a:t>
            </a:r>
            <a:r>
              <a:rPr lang="en-US" sz="1380" dirty="0"/>
              <a:t>parameters, indicating the state of the cells. Externally the smart battery can communicate with a smart battery charger and a "smart energy user" via the bus interface. The smart battery can demand that the charging stops, ask for charging, or demand that the smart energy user stop using power from this battery</a:t>
            </a:r>
            <a:r>
              <a:rPr lang="en-US" sz="1380" dirty="0" smtClean="0"/>
              <a:t>.</a:t>
            </a:r>
          </a:p>
          <a:p>
            <a:pPr marL="234950" indent="-234950">
              <a:buClr>
                <a:srgbClr val="00B050"/>
              </a:buClr>
              <a:buFont typeface="Arial" panose="020B0604020202020204" pitchFamily="34" charset="0"/>
              <a:buChar char="•"/>
            </a:pPr>
            <a:r>
              <a:rPr lang="en-US" sz="1380" b="1" dirty="0">
                <a:solidFill>
                  <a:srgbClr val="FF0000"/>
                </a:solidFill>
              </a:rPr>
              <a:t>Future potential</a:t>
            </a:r>
            <a:r>
              <a:rPr lang="en-US" sz="1380" dirty="0"/>
              <a:t> – </a:t>
            </a:r>
            <a:r>
              <a:rPr lang="en-US" sz="1380" dirty="0" smtClean="0"/>
              <a:t>solar and wind powered batteries for sea living, space travel.</a:t>
            </a:r>
            <a:endParaRPr lang="en-GB" sz="1380" dirty="0"/>
          </a:p>
          <a:p>
            <a:pPr marL="234950" indent="-234950">
              <a:buClr>
                <a:srgbClr val="00B050"/>
              </a:buClr>
              <a:buFont typeface="Arial" panose="020B0604020202020204" pitchFamily="34" charset="0"/>
              <a:buChar char="•"/>
            </a:pPr>
            <a:r>
              <a:rPr lang="en-GB" sz="1380" b="1" dirty="0" smtClean="0"/>
              <a:t>Global location devices </a:t>
            </a:r>
            <a:r>
              <a:rPr lang="en-GB" sz="1380" dirty="0" smtClean="0"/>
              <a:t>– </a:t>
            </a:r>
            <a:r>
              <a:rPr lang="en-US" sz="1380" dirty="0" smtClean="0"/>
              <a:t>are usually </a:t>
            </a:r>
            <a:r>
              <a:rPr lang="en-US" sz="1380" dirty="0"/>
              <a:t>a credit card-sized location tracker that uses cell tower triangulation to determine its </a:t>
            </a:r>
            <a:r>
              <a:rPr lang="en-US" sz="1380" dirty="0" smtClean="0"/>
              <a:t>position. Most </a:t>
            </a:r>
            <a:r>
              <a:rPr lang="en-US" sz="1380" dirty="0"/>
              <a:t>of them use Bluetooth tethering to trigger an alert when the tracker moves out of </a:t>
            </a:r>
            <a:r>
              <a:rPr lang="en-US" sz="1380" dirty="0" smtClean="0"/>
              <a:t>range.</a:t>
            </a:r>
            <a:endParaRPr lang="en-US" sz="1380" dirty="0"/>
          </a:p>
          <a:p>
            <a:pPr marL="234950" indent="-234950">
              <a:buClr>
                <a:srgbClr val="00B050"/>
              </a:buClr>
              <a:buFont typeface="Arial" panose="020B0604020202020204" pitchFamily="34" charset="0"/>
              <a:buChar char="•"/>
            </a:pPr>
            <a:r>
              <a:rPr lang="en-US" sz="1380" dirty="0" smtClean="0"/>
              <a:t>New devices use </a:t>
            </a:r>
            <a:r>
              <a:rPr lang="en-US" sz="1380" dirty="0"/>
              <a:t>cellular GSM networks, which are available in most countries around the world. It determines its location based on nearby cell towers, so the more towers it sees the more accurate the signal gets. In urban areas </a:t>
            </a:r>
            <a:r>
              <a:rPr lang="en-US" sz="1380" dirty="0" smtClean="0"/>
              <a:t>they </a:t>
            </a:r>
            <a:r>
              <a:rPr lang="en-US" sz="1380" dirty="0"/>
              <a:t>can locate </a:t>
            </a:r>
            <a:r>
              <a:rPr lang="en-US" sz="1380" dirty="0" smtClean="0"/>
              <a:t>themselves </a:t>
            </a:r>
            <a:r>
              <a:rPr lang="en-US" sz="1380" dirty="0"/>
              <a:t>to within a </a:t>
            </a:r>
            <a:r>
              <a:rPr lang="en-US" sz="1380" dirty="0" smtClean="0"/>
              <a:t>block</a:t>
            </a:r>
          </a:p>
          <a:p>
            <a:pPr marL="234950" indent="-234950">
              <a:buClr>
                <a:srgbClr val="00B050"/>
              </a:buClr>
              <a:buFont typeface="Arial" panose="020B0604020202020204" pitchFamily="34" charset="0"/>
              <a:buChar char="•"/>
            </a:pPr>
            <a:r>
              <a:rPr lang="en-US" sz="1380" dirty="0" smtClean="0"/>
              <a:t>They can be schedules to </a:t>
            </a:r>
            <a:r>
              <a:rPr lang="en-US" sz="1380" dirty="0"/>
              <a:t>check in more or less often, or only during certain hours. The device conserves power by spending most of its time in sleep mode. That means you can’t ping it anytime you want, but allows the battery to last </a:t>
            </a:r>
            <a:r>
              <a:rPr lang="en-US" sz="1380" dirty="0" smtClean="0"/>
              <a:t>longer, </a:t>
            </a:r>
            <a:r>
              <a:rPr lang="en-US" sz="1380" dirty="0"/>
              <a:t>from four months at one check-in per hour, up to three years of life checking in once a day</a:t>
            </a:r>
            <a:r>
              <a:rPr lang="en-US" sz="1380" dirty="0" smtClean="0"/>
              <a:t>.</a:t>
            </a:r>
          </a:p>
          <a:p>
            <a:pPr marL="234950" indent="-234950">
              <a:buClr>
                <a:srgbClr val="00B050"/>
              </a:buClr>
              <a:buFont typeface="Arial" panose="020B0604020202020204" pitchFamily="34" charset="0"/>
              <a:buChar char="•"/>
            </a:pPr>
            <a:r>
              <a:rPr lang="en-US" sz="1380" b="1" dirty="0">
                <a:solidFill>
                  <a:srgbClr val="FF0000"/>
                </a:solidFill>
              </a:rPr>
              <a:t>Future potential</a:t>
            </a:r>
            <a:r>
              <a:rPr lang="en-US" sz="1380" dirty="0"/>
              <a:t> – </a:t>
            </a:r>
            <a:r>
              <a:rPr lang="en-US" sz="1380" dirty="0" smtClean="0"/>
              <a:t>personal tracking for companies to reduce staff wastage. Child protection.</a:t>
            </a:r>
            <a:endParaRPr lang="en-GB" sz="138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spTree>
    <p:extLst>
      <p:ext uri="{BB962C8B-B14F-4D97-AF65-F5344CB8AC3E}">
        <p14:creationId xmlns:p14="http://schemas.microsoft.com/office/powerpoint/2010/main" val="2817904257"/>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9200"/>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00" b="1" dirty="0" smtClean="0"/>
              <a:t>Bluetooth measurement jars</a:t>
            </a:r>
            <a:r>
              <a:rPr lang="en-GB" sz="1600" dirty="0" smtClean="0"/>
              <a:t> -</a:t>
            </a:r>
            <a:r>
              <a:rPr lang="en-US" sz="1600" dirty="0" smtClean="0"/>
              <a:t> Basically, </a:t>
            </a:r>
            <a:r>
              <a:rPr lang="en-US" sz="1600" dirty="0"/>
              <a:t>it’s a dishwasher-safe and BPA-free plastic container attached to a base that contains a small, Bluetooth-connected scale. Use the mobile app to scan a barcode or type in the name of whatever foodstuff you’re filling it </a:t>
            </a:r>
            <a:r>
              <a:rPr lang="en-US" sz="1600" dirty="0" smtClean="0"/>
              <a:t>with, it will </a:t>
            </a:r>
            <a:r>
              <a:rPr lang="en-US" sz="1600" dirty="0"/>
              <a:t>weigh the contents, calculate macronutrients, and note the </a:t>
            </a:r>
            <a:r>
              <a:rPr lang="en-US" sz="1600" dirty="0" smtClean="0"/>
              <a:t>best by </a:t>
            </a:r>
            <a:r>
              <a:rPr lang="en-US" sz="1600" dirty="0"/>
              <a:t>date. Then it will take note of how quickly you use the ingredient, provide alerts if it’s in danger of spoiling or running low, and even order more through Amazon or other online retailers.</a:t>
            </a:r>
          </a:p>
          <a:p>
            <a:pPr marL="234950" indent="-234950">
              <a:buClr>
                <a:srgbClr val="00B050"/>
              </a:buClr>
              <a:buFont typeface="Arial" panose="020B0604020202020204" pitchFamily="34" charset="0"/>
              <a:buChar char="•"/>
            </a:pPr>
            <a:r>
              <a:rPr lang="en-US" sz="1600" dirty="0" smtClean="0"/>
              <a:t>The </a:t>
            </a:r>
            <a:r>
              <a:rPr lang="en-US" sz="1600" dirty="0"/>
              <a:t>app </a:t>
            </a:r>
            <a:r>
              <a:rPr lang="en-US" sz="1600" dirty="0" smtClean="0"/>
              <a:t>also has </a:t>
            </a:r>
            <a:r>
              <a:rPr lang="en-US" sz="1600" dirty="0"/>
              <a:t>nutrient tracking, which tells you how many calories and how much of each macronutrient (carbs, fat, cholesterol, protein, sugar, sodium) you’ve just added to your dinner, and can sync with fitness </a:t>
            </a:r>
            <a:r>
              <a:rPr lang="en-US" sz="1600" dirty="0" smtClean="0"/>
              <a:t>apps, and online </a:t>
            </a:r>
            <a:r>
              <a:rPr lang="en-US" sz="1600" dirty="0"/>
              <a:t>recipe library that can suggest dishes based on what’s in your smart jars, and lets you share recipes of your own</a:t>
            </a:r>
            <a:r>
              <a:rPr lang="en-US" sz="1600" dirty="0" smtClean="0"/>
              <a:t>.</a:t>
            </a:r>
            <a:endParaRPr lang="en-GB" sz="1600" dirty="0" smtClean="0"/>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automatic shop restocking, animal feeding, plant and greenhouse control.</a:t>
            </a:r>
            <a:endParaRPr lang="en-GB" sz="1600" dirty="0"/>
          </a:p>
          <a:p>
            <a:pPr marL="234950" indent="-234950">
              <a:buClr>
                <a:srgbClr val="00B050"/>
              </a:buClr>
              <a:buFont typeface="Arial" panose="020B0604020202020204" pitchFamily="34" charset="0"/>
              <a:buChar char="•"/>
            </a:pPr>
            <a:r>
              <a:rPr lang="en-GB" sz="1600" b="1" dirty="0" smtClean="0"/>
              <a:t>Bluetooth </a:t>
            </a:r>
            <a:r>
              <a:rPr lang="en-GB" sz="1600" b="1" dirty="0"/>
              <a:t>flower pots </a:t>
            </a:r>
            <a:r>
              <a:rPr lang="en-GB" sz="1600" dirty="0" smtClean="0"/>
              <a:t>– Placed in</a:t>
            </a:r>
            <a:r>
              <a:rPr lang="en-US" sz="1600" dirty="0" smtClean="0"/>
              <a:t> </a:t>
            </a:r>
            <a:r>
              <a:rPr lang="en-US" sz="1600" dirty="0"/>
              <a:t>a pot or in the ground, </a:t>
            </a:r>
            <a:r>
              <a:rPr lang="en-US" sz="1600" dirty="0" smtClean="0"/>
              <a:t>this </a:t>
            </a:r>
            <a:r>
              <a:rPr lang="en-US" sz="1600" dirty="0"/>
              <a:t>monitors and </a:t>
            </a:r>
            <a:r>
              <a:rPr lang="en-US" sz="1600" dirty="0" smtClean="0"/>
              <a:t>analyses </a:t>
            </a:r>
            <a:r>
              <a:rPr lang="en-US" sz="1600" dirty="0"/>
              <a:t>the four parameters essential to </a:t>
            </a:r>
            <a:r>
              <a:rPr lang="en-US" sz="1600" dirty="0" smtClean="0"/>
              <a:t>the </a:t>
            </a:r>
            <a:r>
              <a:rPr lang="en-US" sz="1600" dirty="0"/>
              <a:t>plant's </a:t>
            </a:r>
            <a:r>
              <a:rPr lang="en-US" sz="1600" dirty="0" smtClean="0"/>
              <a:t>health, Sunlight, Temperature, </a:t>
            </a:r>
            <a:r>
              <a:rPr lang="en-US" sz="1600" dirty="0" err="1" smtClean="0"/>
              <a:t>Fertiliser</a:t>
            </a:r>
            <a:r>
              <a:rPr lang="en-US" sz="1600" dirty="0" smtClean="0"/>
              <a:t> and Moisture.</a:t>
            </a:r>
          </a:p>
          <a:p>
            <a:pPr marL="234950" indent="-234950">
              <a:buClr>
                <a:srgbClr val="00B050"/>
              </a:buClr>
              <a:buFont typeface="Arial" panose="020B0604020202020204" pitchFamily="34" charset="0"/>
              <a:buChar char="•"/>
            </a:pPr>
            <a:r>
              <a:rPr lang="en-US" sz="1600" dirty="0"/>
              <a:t>Whenever </a:t>
            </a:r>
            <a:r>
              <a:rPr lang="en-US" sz="1600" dirty="0" smtClean="0"/>
              <a:t>the device detects </a:t>
            </a:r>
            <a:r>
              <a:rPr lang="en-US" sz="1600" dirty="0"/>
              <a:t>that your attention is needed, you will receive notification on your smartphone </a:t>
            </a:r>
            <a:r>
              <a:rPr lang="en-US" sz="1600" dirty="0" smtClean="0"/>
              <a:t>using Bluetooth, accessing a database of thousands of plants.</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reforesting and wildlife regeneration.</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spTree>
    <p:extLst>
      <p:ext uri="{BB962C8B-B14F-4D97-AF65-F5344CB8AC3E}">
        <p14:creationId xmlns:p14="http://schemas.microsoft.com/office/powerpoint/2010/main" val="30083942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9200"/>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00" b="1" dirty="0" smtClean="0"/>
              <a:t>Wireless water shutoff </a:t>
            </a:r>
            <a:r>
              <a:rPr lang="en-GB" sz="1600" dirty="0" smtClean="0"/>
              <a:t>-  </a:t>
            </a:r>
            <a:r>
              <a:rPr lang="en-US" sz="1600" dirty="0" smtClean="0"/>
              <a:t>These are </a:t>
            </a:r>
            <a:r>
              <a:rPr lang="en-US" sz="1600" dirty="0"/>
              <a:t>designed </a:t>
            </a:r>
            <a:r>
              <a:rPr lang="en-US" sz="1600" dirty="0" smtClean="0"/>
              <a:t>for residential </a:t>
            </a:r>
            <a:r>
              <a:rPr lang="en-US" sz="1600" dirty="0"/>
              <a:t>and light commercial use, primarily for integration with a home security system </a:t>
            </a:r>
            <a:r>
              <a:rPr lang="en-US" sz="1600" dirty="0" smtClean="0"/>
              <a:t>or </a:t>
            </a:r>
            <a:r>
              <a:rPr lang="en-US" sz="1600" dirty="0"/>
              <a:t>a home automation </a:t>
            </a:r>
            <a:r>
              <a:rPr lang="en-US" sz="1600" dirty="0" smtClean="0"/>
              <a:t>systems. For </a:t>
            </a:r>
            <a:r>
              <a:rPr lang="en-US" sz="1600" dirty="0"/>
              <a:t>example, </a:t>
            </a:r>
            <a:r>
              <a:rPr lang="en-US" sz="1600" dirty="0" smtClean="0"/>
              <a:t>when </a:t>
            </a:r>
            <a:r>
              <a:rPr lang="en-US" sz="1600" dirty="0"/>
              <a:t>the leak sensor detects water, it can trigger the I/O </a:t>
            </a:r>
            <a:r>
              <a:rPr lang="en-US" sz="1600" dirty="0" smtClean="0"/>
              <a:t>to </a:t>
            </a:r>
            <a:r>
              <a:rPr lang="en-US" sz="1600" dirty="0"/>
              <a:t>automatically activate and instantly close the valve to prevent any further water leakage and damage. By adding multiple sensors, you can monitor leaks throughout your home and immediately shut off the main water supply should water be detected</a:t>
            </a:r>
            <a:r>
              <a:rPr lang="en-US" sz="1600" dirty="0" smtClean="0"/>
              <a:t>.</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reduction in plumber callouts, dam control systems, farming and harvesting (rice fields)</a:t>
            </a:r>
            <a:endParaRPr lang="en-GB" sz="1600" dirty="0"/>
          </a:p>
          <a:p>
            <a:pPr marL="234950" indent="-234950">
              <a:buClr>
                <a:srgbClr val="00B050"/>
              </a:buClr>
              <a:buFont typeface="Arial" panose="020B0604020202020204" pitchFamily="34" charset="0"/>
              <a:buChar char="•"/>
            </a:pPr>
            <a:r>
              <a:rPr lang="en-GB" sz="1600" b="1" dirty="0" smtClean="0"/>
              <a:t>Wi-Fi shopping lists </a:t>
            </a:r>
            <a:r>
              <a:rPr lang="en-GB" sz="1600" dirty="0" smtClean="0"/>
              <a:t>- </a:t>
            </a:r>
            <a:r>
              <a:rPr lang="en-US" sz="1600" dirty="0" smtClean="0"/>
              <a:t>A </a:t>
            </a:r>
            <a:r>
              <a:rPr lang="en-US" sz="1600" dirty="0"/>
              <a:t>smart fridge magnet that makes it easy to keep track of a household’s grocery list. </a:t>
            </a:r>
            <a:r>
              <a:rPr lang="en-US" sz="1600" dirty="0" smtClean="0"/>
              <a:t>First </a:t>
            </a:r>
            <a:r>
              <a:rPr lang="en-US" sz="1600" dirty="0"/>
              <a:t>scan a barcode, or just tap the button and tell it what you need. Items are added to your list in the </a:t>
            </a:r>
            <a:r>
              <a:rPr lang="en-US" sz="1600" dirty="0" smtClean="0"/>
              <a:t>App</a:t>
            </a:r>
            <a:r>
              <a:rPr lang="en-US" sz="1600" dirty="0"/>
              <a:t>, </a:t>
            </a:r>
            <a:r>
              <a:rPr lang="en-US" sz="1600" dirty="0" smtClean="0"/>
              <a:t>and </a:t>
            </a:r>
            <a:r>
              <a:rPr lang="en-US" sz="1600" dirty="0"/>
              <a:t>can be shared with roommates or family members.</a:t>
            </a:r>
          </a:p>
          <a:p>
            <a:pPr marL="234950" indent="-234950">
              <a:buClr>
                <a:srgbClr val="00B050"/>
              </a:buClr>
              <a:buFont typeface="Arial" panose="020B0604020202020204" pitchFamily="34" charset="0"/>
              <a:buChar char="•"/>
            </a:pPr>
            <a:r>
              <a:rPr lang="en-US" sz="1600" dirty="0" smtClean="0"/>
              <a:t>The </a:t>
            </a:r>
            <a:r>
              <a:rPr lang="en-US" sz="1600" dirty="0"/>
              <a:t>list updates for all users in </a:t>
            </a:r>
            <a:r>
              <a:rPr lang="en-US" sz="1600" dirty="0" smtClean="0"/>
              <a:t>real time </a:t>
            </a:r>
            <a:r>
              <a:rPr lang="en-US" sz="1600" dirty="0"/>
              <a:t>so </a:t>
            </a:r>
            <a:r>
              <a:rPr lang="en-US" sz="1600" dirty="0" smtClean="0"/>
              <a:t>the user knows </a:t>
            </a:r>
            <a:r>
              <a:rPr lang="en-US" sz="1600" dirty="0"/>
              <a:t>what others have already purchased. </a:t>
            </a:r>
            <a:endParaRPr lang="en-US" sz="1600" dirty="0" smtClean="0"/>
          </a:p>
          <a:p>
            <a:pPr marL="234950" indent="-234950">
              <a:buClr>
                <a:srgbClr val="00B050"/>
              </a:buClr>
              <a:buFont typeface="Arial" panose="020B0604020202020204" pitchFamily="34" charset="0"/>
              <a:buChar char="•"/>
            </a:pPr>
            <a:r>
              <a:rPr lang="en-US" sz="1600" dirty="0" smtClean="0"/>
              <a:t>Good ones allow </a:t>
            </a:r>
            <a:r>
              <a:rPr lang="en-US" sz="1600" dirty="0"/>
              <a:t>voice recognition </a:t>
            </a:r>
            <a:r>
              <a:rPr lang="en-US" sz="1600" dirty="0" smtClean="0"/>
              <a:t>based </a:t>
            </a:r>
            <a:r>
              <a:rPr lang="en-US" sz="1600" dirty="0"/>
              <a:t>on cloud processing, like similar services such as Siri and Google </a:t>
            </a:r>
            <a:r>
              <a:rPr lang="en-US" sz="1600" dirty="0" smtClean="0"/>
              <a:t>Now, but the device </a:t>
            </a:r>
            <a:r>
              <a:rPr lang="en-US" sz="1600" dirty="0"/>
              <a:t>connects over </a:t>
            </a:r>
            <a:r>
              <a:rPr lang="en-US" sz="1600" dirty="0" err="1"/>
              <a:t>WiFi</a:t>
            </a:r>
            <a:r>
              <a:rPr lang="en-US" sz="1600" dirty="0"/>
              <a:t> and is powered by a Lithium-ion battery that should last for a couple of months between micro-USB </a:t>
            </a:r>
            <a:r>
              <a:rPr lang="en-US" sz="1600" dirty="0" smtClean="0"/>
              <a:t>charges.</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Digital checkouts, linked online shopping, benefits shop ordering of linked to their systems. Never run out of stock.</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spTree>
    <p:extLst>
      <p:ext uri="{BB962C8B-B14F-4D97-AF65-F5344CB8AC3E}">
        <p14:creationId xmlns:p14="http://schemas.microsoft.com/office/powerpoint/2010/main" val="418366607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4247317"/>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number of points available for each unit depends on the unit grade achieved. </a:t>
            </a:r>
            <a:r>
              <a:rPr lang="en-US" dirty="0" smtClean="0">
                <a:solidFill>
                  <a:srgbClr val="000000"/>
                </a:solidFill>
                <a:latin typeface="Arial" panose="020B0604020202020204" pitchFamily="34" charset="0"/>
              </a:rPr>
              <a:t>Units </a:t>
            </a:r>
            <a:r>
              <a:rPr lang="en-US" dirty="0">
                <a:solidFill>
                  <a:srgbClr val="000000"/>
                </a:solidFill>
                <a:latin typeface="Arial" panose="020B0604020202020204" pitchFamily="34" charset="0"/>
              </a:rPr>
              <a:t>1 and 2 in the Cambridge </a:t>
            </a:r>
            <a:r>
              <a:rPr lang="en-US" dirty="0" err="1">
                <a:solidFill>
                  <a:srgbClr val="000000"/>
                </a:solidFill>
                <a:latin typeface="Arial" panose="020B0604020202020204" pitchFamily="34" charset="0"/>
              </a:rPr>
              <a:t>Technicals</a:t>
            </a:r>
            <a:r>
              <a:rPr lang="en-US" dirty="0">
                <a:solidFill>
                  <a:srgbClr val="000000"/>
                </a:solidFill>
                <a:latin typeface="Arial" panose="020B0604020202020204" pitchFamily="34" charset="0"/>
              </a:rPr>
              <a:t> in IT are 90 GLH; all other units are 60 GLH. </a:t>
            </a: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table below shows the number of points issued for each grade</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a:buClr>
                <a:srgbClr val="00B050"/>
              </a:buClr>
              <a:buSzPct val="80000"/>
            </a:pPr>
            <a:r>
              <a:rPr lang="en-US" dirty="0">
                <a:solidFill>
                  <a:srgbClr val="000000"/>
                </a:solidFill>
                <a:latin typeface="Arial" panose="020B0604020202020204" pitchFamily="34" charset="0"/>
              </a:rPr>
              <a:t>		</a:t>
            </a:r>
          </a:p>
          <a:p>
            <a:pPr>
              <a:buClr>
                <a:srgbClr val="00B050"/>
              </a:buClr>
              <a:buSzPct val="80000"/>
            </a:pPr>
            <a:r>
              <a:rPr lang="en-GB" dirty="0">
                <a:solidFill>
                  <a:srgbClr val="000000"/>
                </a:solidFill>
                <a:latin typeface="Arial" panose="020B0604020202020204" pitchFamily="34" charset="0"/>
              </a:rPr>
              <a:t>	</a:t>
            </a:r>
            <a:endParaRPr lang="en-GB" dirty="0" smtClean="0">
              <a:solidFill>
                <a:srgbClr val="000000"/>
              </a:solidFill>
              <a:latin typeface="Arial" panose="020B0604020202020204" pitchFamily="34" charset="0"/>
            </a:endParaRPr>
          </a:p>
          <a:p>
            <a:pPr>
              <a:buClr>
                <a:srgbClr val="00B050"/>
              </a:buClr>
              <a:buSzPct val="80000"/>
            </a:pPr>
            <a:endParaRPr lang="en-US" dirty="0">
              <a:solidFill>
                <a:srgbClr val="000000"/>
              </a:solidFill>
              <a:latin typeface="Arial" panose="020B0604020202020204" pitchFamily="34" charset="0"/>
            </a:endParaRPr>
          </a:p>
          <a:p>
            <a:pPr>
              <a:buClr>
                <a:srgbClr val="00B050"/>
              </a:buClr>
              <a:buSzPct val="80000"/>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To calculate the learner’s qualification </a:t>
            </a:r>
            <a:r>
              <a:rPr lang="en-US" dirty="0" smtClean="0"/>
              <a:t>grade you </a:t>
            </a:r>
            <a:r>
              <a:rPr lang="en-US" dirty="0"/>
              <a:t>will need to add up all the points for the units the learner has achieved, making sure they’ve covered the appropriate mandatory content, taken sufficient externally assessed units, and any units required for the chosen pathway</a:t>
            </a:r>
            <a:r>
              <a:rPr lang="en-US" dirty="0" smtClean="0"/>
              <a:t>.</a:t>
            </a:r>
            <a:endParaRPr lang="en-GB"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GB" dirty="0" smtClean="0">
                <a:solidFill>
                  <a:srgbClr val="000000"/>
                </a:solidFill>
                <a:latin typeface="Arial" panose="020B0604020202020204" pitchFamily="34" charset="0"/>
              </a:rPr>
              <a:t> </a:t>
            </a:r>
            <a:r>
              <a:rPr lang="en-GB" dirty="0">
                <a:solidFill>
                  <a:srgbClr val="000000"/>
                </a:solidFill>
                <a:latin typeface="Arial" panose="020B0604020202020204" pitchFamily="34" charset="0"/>
              </a:rPr>
              <a:t>	</a:t>
            </a:r>
          </a:p>
        </p:txBody>
      </p:sp>
      <p:graphicFrame>
        <p:nvGraphicFramePr>
          <p:cNvPr id="3" name="Table 2"/>
          <p:cNvGraphicFramePr>
            <a:graphicFrameLocks noGrp="1"/>
          </p:cNvGraphicFramePr>
          <p:nvPr>
            <p:extLst>
              <p:ext uri="{D42A27DB-BD31-4B8C-83A1-F6EECF244321}">
                <p14:modId xmlns:p14="http://schemas.microsoft.com/office/powerpoint/2010/main" val="4013614438"/>
              </p:ext>
            </p:extLst>
          </p:nvPr>
        </p:nvGraphicFramePr>
        <p:xfrm>
          <a:off x="827584" y="2276872"/>
          <a:ext cx="7200800" cy="1463040"/>
        </p:xfrm>
        <a:graphic>
          <a:graphicData uri="http://schemas.openxmlformats.org/drawingml/2006/table">
            <a:tbl>
              <a:tblPr firstRow="1" bandRow="1">
                <a:tableStyleId>{5C22544A-7EE6-4342-B048-85BDC9FD1C3A}</a:tableStyleId>
              </a:tblPr>
              <a:tblGrid>
                <a:gridCol w="1440160"/>
                <a:gridCol w="1440160"/>
                <a:gridCol w="1440160"/>
                <a:gridCol w="1440160"/>
                <a:gridCol w="1440160"/>
              </a:tblGrid>
              <a:tr h="182838">
                <a:tc>
                  <a:txBody>
                    <a:bodyPr/>
                    <a:lstStyle/>
                    <a:p>
                      <a:r>
                        <a:rPr kumimoji="0" lang="en-GB" b="1" kern="1200" dirty="0" smtClean="0">
                          <a:solidFill>
                            <a:srgbClr val="000000"/>
                          </a:solidFill>
                          <a:latin typeface="Arial" panose="020B0604020202020204" pitchFamily="34" charset="0"/>
                          <a:ea typeface="+mn-ea"/>
                          <a:cs typeface="Arial" panose="020B0604020202020204" pitchFamily="34" charset="0"/>
                        </a:rPr>
                        <a:t>Unit GLH</a:t>
                      </a:r>
                      <a:endParaRPr kumimoji="0" lang="en-GB"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b="1" dirty="0" smtClean="0">
                          <a:solidFill>
                            <a:srgbClr val="000000"/>
                          </a:solidFill>
                          <a:latin typeface="Arial" panose="020B0604020202020204" pitchFamily="34" charset="0"/>
                          <a:cs typeface="Arial" panose="020B0604020202020204" pitchFamily="34" charset="0"/>
                        </a:rPr>
                        <a:t>Points table for units based on GLH </a:t>
                      </a:r>
                      <a:endParaRPr lang="en-GB"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pass </a:t>
                      </a:r>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0000"/>
                          </a:solidFill>
                          <a:latin typeface="Arial" panose="020B0604020202020204" pitchFamily="34" charset="0"/>
                          <a:cs typeface="Arial" panose="020B0604020202020204" pitchFamily="34" charset="0"/>
                        </a:rPr>
                        <a:t>merit </a:t>
                      </a:r>
                      <a:endParaRPr lang="en-GB" dirty="0" smtClean="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distinction </a:t>
                      </a:r>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unclassified </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60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18</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90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27</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4478149"/>
          </a:xfrm>
          <a:prstGeom prst="rect">
            <a:avLst/>
          </a:prstGeom>
        </p:spPr>
        <p:txBody>
          <a:bodyPr wrap="square">
            <a:spAutoFit/>
          </a:bodyPr>
          <a:lstStyle/>
          <a:p>
            <a:pPr marL="234950" indent="-234950">
              <a:buClr>
                <a:srgbClr val="00B050"/>
              </a:buClr>
              <a:buFont typeface="Arial" panose="020B0604020202020204" pitchFamily="34" charset="0"/>
              <a:buChar char="•"/>
            </a:pPr>
            <a:r>
              <a:rPr lang="en-US" sz="1500" b="1" dirty="0" smtClean="0"/>
              <a:t>Solar </a:t>
            </a:r>
            <a:r>
              <a:rPr lang="en-US" sz="1500" b="1" dirty="0"/>
              <a:t>powered window blinds </a:t>
            </a:r>
            <a:r>
              <a:rPr lang="en-US" sz="1500" dirty="0" smtClean="0"/>
              <a:t>– These usually harness </a:t>
            </a:r>
            <a:r>
              <a:rPr lang="en-US" sz="1500" dirty="0"/>
              <a:t>renewable solar energy to power </a:t>
            </a:r>
            <a:r>
              <a:rPr lang="en-US" sz="1500" dirty="0" err="1" smtClean="0"/>
              <a:t>motorised</a:t>
            </a:r>
            <a:r>
              <a:rPr lang="en-US" sz="1500" dirty="0" smtClean="0"/>
              <a:t> </a:t>
            </a:r>
            <a:r>
              <a:rPr lang="en-US" sz="1500" dirty="0"/>
              <a:t>window coverings and offers a green alternative by reducing the replacement and disposal of standard batteries. </a:t>
            </a:r>
            <a:r>
              <a:rPr lang="en-US" sz="1500" dirty="0" smtClean="0"/>
              <a:t>The </a:t>
            </a:r>
            <a:r>
              <a:rPr lang="en-US" sz="1500" dirty="0"/>
              <a:t>energy saving technology uses sunlight to power the </a:t>
            </a:r>
            <a:r>
              <a:rPr lang="en-US" sz="1500" dirty="0" err="1" smtClean="0"/>
              <a:t>motorised</a:t>
            </a:r>
            <a:r>
              <a:rPr lang="en-US" sz="1500" dirty="0" smtClean="0"/>
              <a:t> </a:t>
            </a:r>
            <a:r>
              <a:rPr lang="en-US" sz="1500" dirty="0"/>
              <a:t>window covering(s) and is </a:t>
            </a:r>
            <a:r>
              <a:rPr lang="en-US" sz="1500" dirty="0" smtClean="0"/>
              <a:t>cost-effective running off </a:t>
            </a:r>
            <a:r>
              <a:rPr lang="en-US" sz="1500" dirty="0"/>
              <a:t>NiMH type batteries </a:t>
            </a:r>
            <a:r>
              <a:rPr lang="en-US" sz="1500" dirty="0" smtClean="0"/>
              <a:t>in order to help preserve </a:t>
            </a:r>
            <a:r>
              <a:rPr lang="en-US" sz="1500" dirty="0"/>
              <a:t>the </a:t>
            </a:r>
            <a:r>
              <a:rPr lang="en-US" sz="1500" dirty="0" smtClean="0"/>
              <a:t>environment.</a:t>
            </a:r>
          </a:p>
          <a:p>
            <a:pPr marL="234950" indent="-234950">
              <a:buClr>
                <a:srgbClr val="00B050"/>
              </a:buClr>
              <a:buFont typeface="Arial" panose="020B0604020202020204" pitchFamily="34" charset="0"/>
              <a:buChar char="•"/>
            </a:pPr>
            <a:r>
              <a:rPr lang="en-US" sz="1500" b="1" dirty="0">
                <a:solidFill>
                  <a:srgbClr val="FF0000"/>
                </a:solidFill>
              </a:rPr>
              <a:t>Future potential</a:t>
            </a:r>
            <a:r>
              <a:rPr lang="en-US" sz="1500" dirty="0"/>
              <a:t> – </a:t>
            </a:r>
            <a:r>
              <a:rPr lang="en-US" sz="1500" dirty="0" smtClean="0"/>
              <a:t>Self preparing homes and sea living, climate control in greenhouses.</a:t>
            </a:r>
            <a:endParaRPr lang="en-US" sz="1500" dirty="0"/>
          </a:p>
          <a:p>
            <a:pPr marL="234950" indent="-234950">
              <a:buClr>
                <a:srgbClr val="00B050"/>
              </a:buClr>
              <a:buFont typeface="Arial" panose="020B0604020202020204" pitchFamily="34" charset="0"/>
              <a:buChar char="•"/>
            </a:pPr>
            <a:r>
              <a:rPr lang="en-US" sz="1500" b="1" dirty="0" smtClean="0"/>
              <a:t>Wi-Fi </a:t>
            </a:r>
            <a:r>
              <a:rPr lang="en-US" sz="1500" b="1" dirty="0"/>
              <a:t>gas and carbon monoxide </a:t>
            </a:r>
            <a:r>
              <a:rPr lang="en-US" sz="1500" b="1" dirty="0" smtClean="0"/>
              <a:t>detectors </a:t>
            </a:r>
            <a:r>
              <a:rPr lang="en-US" sz="1500" dirty="0"/>
              <a:t>-  </a:t>
            </a:r>
            <a:r>
              <a:rPr lang="en-US" sz="1500" dirty="0" smtClean="0"/>
              <a:t>Designed to make your house safer. </a:t>
            </a:r>
            <a:r>
              <a:rPr lang="en-US" sz="1500" dirty="0"/>
              <a:t>This alarm will detect and alert you in the event of a </a:t>
            </a:r>
            <a:r>
              <a:rPr lang="en-US" sz="1500" dirty="0" smtClean="0"/>
              <a:t>Smoke, Gas </a:t>
            </a:r>
            <a:r>
              <a:rPr lang="en-US" sz="1500" dirty="0"/>
              <a:t>or CO emergency. </a:t>
            </a:r>
            <a:r>
              <a:rPr lang="en-US" sz="1500" dirty="0" smtClean="0"/>
              <a:t>Using up to </a:t>
            </a:r>
            <a:r>
              <a:rPr lang="en-US" sz="1500" dirty="0"/>
              <a:t>10-year sealed </a:t>
            </a:r>
            <a:r>
              <a:rPr lang="en-US" sz="1500" dirty="0" smtClean="0"/>
              <a:t>batteries When the </a:t>
            </a:r>
            <a:r>
              <a:rPr lang="en-US" sz="1500" dirty="0"/>
              <a:t>alarm goes </a:t>
            </a:r>
            <a:r>
              <a:rPr lang="en-US" sz="1500" dirty="0" smtClean="0"/>
              <a:t>off, </a:t>
            </a:r>
            <a:r>
              <a:rPr lang="en-US" sz="1500" dirty="0"/>
              <a:t>all connected alarms will sound as one. The </a:t>
            </a:r>
            <a:r>
              <a:rPr lang="en-US" sz="1500" dirty="0" smtClean="0"/>
              <a:t>alarm </a:t>
            </a:r>
            <a:r>
              <a:rPr lang="en-US" sz="1500" dirty="0"/>
              <a:t>will also talk to you, letting you know what and where the danger </a:t>
            </a:r>
            <a:r>
              <a:rPr lang="en-US" sz="1500" dirty="0" smtClean="0"/>
              <a:t>is, monitoring </a:t>
            </a:r>
            <a:r>
              <a:rPr lang="en-US" sz="1500" dirty="0"/>
              <a:t>your home 24/7 and send you notifications in case of an emergency</a:t>
            </a:r>
            <a:r>
              <a:rPr lang="en-US" sz="1500" dirty="0" smtClean="0"/>
              <a:t>.</a:t>
            </a:r>
          </a:p>
          <a:p>
            <a:pPr marL="234950" indent="-234950">
              <a:buClr>
                <a:srgbClr val="00B050"/>
              </a:buClr>
              <a:buFont typeface="Arial" panose="020B0604020202020204" pitchFamily="34" charset="0"/>
              <a:buChar char="•"/>
            </a:pPr>
            <a:r>
              <a:rPr lang="en-US" sz="1500" b="1" dirty="0">
                <a:solidFill>
                  <a:srgbClr val="FF0000"/>
                </a:solidFill>
              </a:rPr>
              <a:t>Future potential</a:t>
            </a:r>
            <a:r>
              <a:rPr lang="en-US" sz="1500" dirty="0"/>
              <a:t> – </a:t>
            </a:r>
            <a:r>
              <a:rPr lang="en-US" sz="1500" dirty="0" smtClean="0"/>
              <a:t>Saving lives, linked to fire rescue for quicker call out times.</a:t>
            </a:r>
          </a:p>
          <a:p>
            <a:pPr>
              <a:buClr>
                <a:srgbClr val="00B050"/>
              </a:buClr>
            </a:pPr>
            <a:r>
              <a:rPr lang="en-US" sz="1500" b="1" dirty="0" smtClean="0">
                <a:solidFill>
                  <a:srgbClr val="FF0000"/>
                </a:solidFill>
              </a:rPr>
              <a:t>P3.2 </a:t>
            </a:r>
            <a:r>
              <a:rPr lang="en-US" sz="1500" b="1" dirty="0">
                <a:solidFill>
                  <a:srgbClr val="FF0000"/>
                </a:solidFill>
              </a:rPr>
              <a:t>– Task </a:t>
            </a:r>
            <a:r>
              <a:rPr lang="en-US" sz="1500" b="1" dirty="0" smtClean="0">
                <a:solidFill>
                  <a:srgbClr val="FF0000"/>
                </a:solidFill>
              </a:rPr>
              <a:t>02 </a:t>
            </a:r>
            <a:r>
              <a:rPr lang="en-US" sz="1500" dirty="0">
                <a:solidFill>
                  <a:srgbClr val="FF0000"/>
                </a:solidFill>
              </a:rPr>
              <a:t>- Outline potential development related to </a:t>
            </a:r>
            <a:r>
              <a:rPr lang="en-US" sz="1500" dirty="0" smtClean="0">
                <a:solidFill>
                  <a:srgbClr val="FF0000"/>
                </a:solidFill>
              </a:rPr>
              <a:t>Home and Garden </a:t>
            </a:r>
            <a:r>
              <a:rPr lang="en-US" sz="1500" dirty="0">
                <a:solidFill>
                  <a:srgbClr val="FF0000"/>
                </a:solidFill>
              </a:rPr>
              <a:t>that could extend the scope of the IoE, outlining the current application and identifying how it could be developed in a different context</a:t>
            </a:r>
            <a:r>
              <a:rPr lang="en-US" sz="1500" dirty="0" smtClean="0">
                <a:solidFill>
                  <a:srgbClr val="FF0000"/>
                </a:solidFill>
              </a:rPr>
              <a:t>.</a:t>
            </a:r>
            <a:endParaRPr lang="en-GB" sz="1500"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4200" dirty="0" smtClean="0"/>
              <a:t>P3.2 – Developments – Home/Garden</a:t>
            </a:r>
            <a:endParaRPr lang="en-US" sz="4200" dirty="0"/>
          </a:p>
        </p:txBody>
      </p:sp>
      <p:graphicFrame>
        <p:nvGraphicFramePr>
          <p:cNvPr id="8" name="Table 7"/>
          <p:cNvGraphicFramePr>
            <a:graphicFrameLocks noGrp="1"/>
          </p:cNvGraphicFramePr>
          <p:nvPr>
            <p:extLst>
              <p:ext uri="{D42A27DB-BD31-4B8C-83A1-F6EECF244321}">
                <p14:modId xmlns:p14="http://schemas.microsoft.com/office/powerpoint/2010/main" val="2958193305"/>
              </p:ext>
            </p:extLst>
          </p:nvPr>
        </p:nvGraphicFramePr>
        <p:xfrm>
          <a:off x="251520" y="5661248"/>
          <a:ext cx="6921907" cy="914400"/>
        </p:xfrm>
        <a:graphic>
          <a:graphicData uri="http://schemas.openxmlformats.org/drawingml/2006/table">
            <a:tbl>
              <a:tblPr firstRow="1" bandRow="1">
                <a:tableStyleId>{5C22544A-7EE6-4342-B048-85BDC9FD1C3A}</a:tableStyleId>
              </a:tblPr>
              <a:tblGrid>
                <a:gridCol w="1008112"/>
                <a:gridCol w="1152128"/>
                <a:gridCol w="1224136"/>
                <a:gridCol w="1656184"/>
                <a:gridCol w="720080"/>
                <a:gridCol w="1161267"/>
              </a:tblGrid>
              <a:tr h="0">
                <a:tc>
                  <a:txBody>
                    <a:bodyPr/>
                    <a:lstStyle/>
                    <a:p>
                      <a:pPr algn="ctr"/>
                      <a:r>
                        <a:rPr lang="en-GB" sz="1200" b="0" dirty="0" smtClean="0">
                          <a:latin typeface="Arial" panose="020B0604020202020204" pitchFamily="34" charset="0"/>
                          <a:cs typeface="Arial" panose="020B0604020202020204" pitchFamily="34" charset="0"/>
                        </a:rPr>
                        <a:t>Smart locks </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0" dirty="0" smtClean="0">
                          <a:latin typeface="Arial" panose="020B0604020202020204" pitchFamily="34" charset="0"/>
                          <a:cs typeface="Arial" panose="020B0604020202020204" pitchFamily="34" charset="0"/>
                        </a:rPr>
                        <a:t>Bluetooth flower pots </a:t>
                      </a:r>
                    </a:p>
                  </a:txBody>
                  <a:tcPr/>
                </a:tc>
                <a:tc>
                  <a:txBody>
                    <a:bodyPr/>
                    <a:lstStyle/>
                    <a:p>
                      <a:pPr algn="ctr"/>
                      <a:r>
                        <a:rPr lang="en-GB" sz="1200" b="0" dirty="0" smtClean="0">
                          <a:latin typeface="Arial" panose="020B0604020202020204" pitchFamily="34" charset="0"/>
                          <a:cs typeface="Arial" panose="020B0604020202020204" pitchFamily="34" charset="0"/>
                        </a:rPr>
                        <a:t>Global location devices </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0" dirty="0" smtClean="0">
                          <a:latin typeface="Arial" panose="020B0604020202020204" pitchFamily="34" charset="0"/>
                          <a:cs typeface="Arial" panose="020B0604020202020204" pitchFamily="34" charset="0"/>
                        </a:rPr>
                        <a:t>Bluetooth measurement jars </a:t>
                      </a:r>
                      <a:endParaRPr lang="en-GB" sz="1200" b="0" dirty="0">
                        <a:latin typeface="Arial" panose="020B0604020202020204" pitchFamily="34" charset="0"/>
                        <a:cs typeface="Arial" panose="020B0604020202020204" pitchFamily="34" charset="0"/>
                      </a:endParaRPr>
                    </a:p>
                  </a:txBody>
                  <a:tcPr/>
                </a:tc>
                <a:tc>
                  <a:txBody>
                    <a:bodyPr/>
                    <a:lstStyle/>
                    <a:p>
                      <a:pPr algn="ctr"/>
                      <a:r>
                        <a:rPr lang="en-US" sz="1200" b="0" dirty="0" smtClean="0">
                          <a:latin typeface="Arial" panose="020B0604020202020204" pitchFamily="34" charset="0"/>
                          <a:cs typeface="Arial" panose="020B0604020202020204" pitchFamily="34" charset="0"/>
                        </a:rPr>
                        <a:t>Smart Lights</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0" dirty="0" smtClean="0">
                          <a:latin typeface="Arial" panose="020B0604020202020204" pitchFamily="34" charset="0"/>
                          <a:cs typeface="Arial" panose="020B0604020202020204" pitchFamily="34" charset="0"/>
                        </a:rPr>
                        <a:t>Wireless water shutoff </a:t>
                      </a:r>
                      <a:endParaRPr lang="en-GB" sz="1200" b="0" dirty="0">
                        <a:latin typeface="Arial" panose="020B0604020202020204" pitchFamily="34" charset="0"/>
                        <a:cs typeface="Arial" panose="020B0604020202020204" pitchFamily="34" charset="0"/>
                      </a:endParaRPr>
                    </a:p>
                  </a:txBody>
                  <a:tcPr/>
                </a:tc>
              </a:tr>
              <a:tr h="0">
                <a:tc>
                  <a:txBody>
                    <a:bodyPr/>
                    <a:lstStyle/>
                    <a:p>
                      <a:pPr algn="ctr"/>
                      <a:r>
                        <a:rPr lang="en-US" sz="1200" b="0" dirty="0" smtClean="0">
                          <a:latin typeface="Arial" panose="020B0604020202020204" pitchFamily="34" charset="0"/>
                          <a:cs typeface="Arial" panose="020B0604020202020204" pitchFamily="34" charset="0"/>
                        </a:rPr>
                        <a:t>Smart Air Conditioner</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0" dirty="0" smtClean="0">
                          <a:latin typeface="Arial" panose="020B0604020202020204" pitchFamily="34" charset="0"/>
                          <a:cs typeface="Arial" panose="020B0604020202020204" pitchFamily="34" charset="0"/>
                        </a:rPr>
                        <a:t>Bluetooth tape measure </a:t>
                      </a:r>
                      <a:endParaRPr lang="en-GB" sz="1200" b="0" dirty="0">
                        <a:latin typeface="Arial" panose="020B0604020202020204" pitchFamily="34" charset="0"/>
                        <a:cs typeface="Arial" panose="020B0604020202020204" pitchFamily="34" charset="0"/>
                      </a:endParaRPr>
                    </a:p>
                  </a:txBody>
                  <a:tcPr/>
                </a:tc>
                <a:tc>
                  <a:txBody>
                    <a:bodyPr/>
                    <a:lstStyle/>
                    <a:p>
                      <a:pPr algn="ctr"/>
                      <a:r>
                        <a:rPr lang="en-GB" sz="1200" b="0" dirty="0" smtClean="0">
                          <a:latin typeface="Arial" panose="020B0604020202020204" pitchFamily="34" charset="0"/>
                          <a:cs typeface="Arial" panose="020B0604020202020204" pitchFamily="34" charset="0"/>
                        </a:rPr>
                        <a:t>Solar powered window blinds </a:t>
                      </a:r>
                      <a:endParaRPr lang="en-GB" sz="1200" b="0" dirty="0">
                        <a:latin typeface="Arial" panose="020B0604020202020204" pitchFamily="34" charset="0"/>
                        <a:cs typeface="Arial" panose="020B0604020202020204" pitchFamily="34" charset="0"/>
                      </a:endParaRPr>
                    </a:p>
                  </a:txBody>
                  <a:tcPr/>
                </a:tc>
                <a:tc>
                  <a:txBody>
                    <a:bodyPr/>
                    <a:lstStyle/>
                    <a:p>
                      <a:pPr algn="ctr"/>
                      <a:r>
                        <a:rPr lang="en-US" sz="1200" b="0" dirty="0" smtClean="0">
                          <a:latin typeface="Arial" panose="020B0604020202020204" pitchFamily="34" charset="0"/>
                          <a:cs typeface="Arial" panose="020B0604020202020204" pitchFamily="34" charset="0"/>
                        </a:rPr>
                        <a:t>Wi-Fi gas and carbon monoxide detectors </a:t>
                      </a:r>
                      <a:endParaRPr lang="en-GB" sz="1200" b="0" dirty="0">
                        <a:latin typeface="Arial" panose="020B0604020202020204" pitchFamily="34" charset="0"/>
                        <a:cs typeface="Arial" panose="020B0604020202020204" pitchFamily="34" charset="0"/>
                      </a:endParaRPr>
                    </a:p>
                  </a:txBody>
                  <a:tcPr/>
                </a:tc>
                <a:tc>
                  <a:txBody>
                    <a:bodyPr/>
                    <a:lstStyle/>
                    <a:p>
                      <a:r>
                        <a:rPr lang="en-GB" sz="1200" dirty="0" smtClean="0">
                          <a:latin typeface="Arial" panose="020B0604020202020204" pitchFamily="34" charset="0"/>
                          <a:cs typeface="Arial" panose="020B0604020202020204" pitchFamily="34" charset="0"/>
                        </a:rPr>
                        <a:t>Smart battery</a:t>
                      </a:r>
                      <a:endParaRPr lang="en-GB" sz="12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smtClean="0">
                          <a:latin typeface="Arial" panose="020B0604020202020204" pitchFamily="34" charset="0"/>
                          <a:cs typeface="Arial" panose="020B0604020202020204" pitchFamily="34" charset="0"/>
                        </a:rPr>
                        <a:t>Wi-Fi shopping lists </a:t>
                      </a:r>
                    </a:p>
                  </a:txBody>
                  <a:tcPr/>
                </a:tc>
              </a:tr>
            </a:tbl>
          </a:graphicData>
        </a:graphic>
      </p:graphicFrame>
    </p:spTree>
    <p:extLst>
      <p:ext uri="{BB962C8B-B14F-4D97-AF65-F5344CB8AC3E}">
        <p14:creationId xmlns:p14="http://schemas.microsoft.com/office/powerpoint/2010/main" val="3131904868"/>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92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smtClean="0"/>
              <a:t>Beyond the levels of home control, how IoE can benefit society in general and public safety:</a:t>
            </a:r>
            <a:endParaRPr lang="en-GB" sz="1600" dirty="0"/>
          </a:p>
          <a:p>
            <a:pPr marL="519113" indent="-234950">
              <a:buClr>
                <a:srgbClr val="00B050"/>
              </a:buClr>
              <a:buFont typeface="Arial" panose="020B0604020202020204" pitchFamily="34" charset="0"/>
              <a:buChar char="•"/>
            </a:pPr>
            <a:r>
              <a:rPr lang="en-GB" sz="1600" b="1" dirty="0" smtClean="0"/>
              <a:t>Real-time </a:t>
            </a:r>
            <a:r>
              <a:rPr lang="en-GB" sz="1600" b="1" dirty="0"/>
              <a:t>air traffic </a:t>
            </a:r>
            <a:r>
              <a:rPr lang="en-GB" sz="1600" dirty="0" smtClean="0"/>
              <a:t>- </a:t>
            </a:r>
            <a:r>
              <a:rPr lang="en-US" sz="1600" dirty="0"/>
              <a:t>live flight tracker that shows air traffic in real time</a:t>
            </a:r>
            <a:r>
              <a:rPr lang="en-US" sz="1600" dirty="0" smtClean="0"/>
              <a:t>. Linked through an App to show direct flight times, delays, updates and progress of flights anywhere in the world. Can show flight numbers, details, anything almost that a flight controller can access but in real time with zoom and tracking facilities.</a:t>
            </a:r>
          </a:p>
          <a:p>
            <a:pPr marL="519113"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Increased safety concerns, flight and train linking information, travel updates and shared analytics of flight companies and reliabilities.</a:t>
            </a:r>
            <a:endParaRPr lang="en-GB" sz="1600" dirty="0"/>
          </a:p>
          <a:p>
            <a:pPr marL="519113" indent="-234950">
              <a:buClr>
                <a:srgbClr val="00B050"/>
              </a:buClr>
              <a:buFont typeface="Arial" panose="020B0604020202020204" pitchFamily="34" charset="0"/>
              <a:buChar char="•"/>
            </a:pPr>
            <a:r>
              <a:rPr lang="en-GB" sz="1600" b="1" dirty="0" smtClean="0"/>
              <a:t>Smart </a:t>
            </a:r>
            <a:r>
              <a:rPr lang="en-GB" sz="1600" b="1" dirty="0"/>
              <a:t>signage </a:t>
            </a:r>
            <a:r>
              <a:rPr lang="en-GB" sz="1600" dirty="0" smtClean="0"/>
              <a:t>- </a:t>
            </a:r>
            <a:r>
              <a:rPr lang="en-US" sz="1600" dirty="0"/>
              <a:t>Structured for complex applications, </a:t>
            </a:r>
            <a:r>
              <a:rPr lang="en-US" sz="1600" dirty="0" smtClean="0"/>
              <a:t>Smart </a:t>
            </a:r>
            <a:r>
              <a:rPr lang="en-US" sz="1600" dirty="0"/>
              <a:t>Signage </a:t>
            </a:r>
            <a:r>
              <a:rPr lang="en-US" sz="1600" dirty="0" smtClean="0"/>
              <a:t>connects the customer related advertisement more directly with the seller, like a Smart board, interactive and touch sensitive with direct placed ads and managed video, audio and digital content across </a:t>
            </a:r>
            <a:r>
              <a:rPr lang="en-US" sz="1600" dirty="0"/>
              <a:t>multiple displays and locations through this open and integrated player side media platform</a:t>
            </a:r>
            <a:r>
              <a:rPr lang="en-US" sz="1600" dirty="0" smtClean="0"/>
              <a:t>.</a:t>
            </a:r>
          </a:p>
          <a:p>
            <a:pPr marL="519113" indent="-234950">
              <a:buClr>
                <a:srgbClr val="00B050"/>
              </a:buClr>
              <a:buFont typeface="Arial" panose="020B0604020202020204" pitchFamily="34" charset="0"/>
              <a:buChar char="•"/>
            </a:pPr>
            <a:r>
              <a:rPr lang="en-US" sz="1600" dirty="0" smtClean="0"/>
              <a:t>It can adapt according to usage, show more relevant details if the customer is interested, or less if the customer is not interacting with it.</a:t>
            </a:r>
          </a:p>
          <a:p>
            <a:pPr marL="519113"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customised advertisements based on smart phone ownership, potential braille and language options based on smart phone scanning or voice activation.</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3600" dirty="0" smtClean="0"/>
              <a:t>P3.3 – Developments – City/</a:t>
            </a:r>
            <a:r>
              <a:rPr lang="en-US" sz="3600" dirty="0" err="1" smtClean="0"/>
              <a:t>Neighbourhood</a:t>
            </a:r>
            <a:endParaRPr lang="en-US" sz="3600" dirty="0"/>
          </a:p>
        </p:txBody>
      </p:sp>
    </p:spTree>
    <p:extLst>
      <p:ext uri="{BB962C8B-B14F-4D97-AF65-F5344CB8AC3E}">
        <p14:creationId xmlns:p14="http://schemas.microsoft.com/office/powerpoint/2010/main" val="537641193"/>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755422"/>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00" b="1" dirty="0" smtClean="0"/>
              <a:t>Bicycle barometer</a:t>
            </a:r>
            <a:r>
              <a:rPr lang="en-GB" sz="1600" dirty="0" smtClean="0"/>
              <a:t> - T</a:t>
            </a:r>
            <a:r>
              <a:rPr lang="en-US" sz="1600" dirty="0" smtClean="0"/>
              <a:t>he </a:t>
            </a:r>
            <a:r>
              <a:rPr lang="en-US" sz="1600" dirty="0"/>
              <a:t>bicycle barometer is a project by developer Richard Pope that takes daily weather forecast data and the status of the subway lines and outputs a graphic value (bike sign at one end and a tube sign at the other) telling him whether it is a good day for him to ride his bike into work that day</a:t>
            </a:r>
            <a:r>
              <a:rPr lang="en-US" sz="1600" dirty="0" smtClean="0"/>
              <a:t>.</a:t>
            </a:r>
          </a:p>
          <a:p>
            <a:pPr marL="234950" indent="-234950">
              <a:buClr>
                <a:srgbClr val="00B050"/>
              </a:buClr>
              <a:buFont typeface="Arial" panose="020B0604020202020204" pitchFamily="34" charset="0"/>
              <a:buChar char="•"/>
            </a:pPr>
            <a:r>
              <a:rPr lang="en-US" sz="1600" dirty="0" smtClean="0"/>
              <a:t>It is a live update and feed from him that allows users to decide whether to cycle to work or take the train depending on congestion, traffic, weather and other factors.</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broadening it to train, plane and other transport means, adding traffic flows and air sensitivity, linking it to hirable traffic means.</a:t>
            </a:r>
            <a:endParaRPr lang="en-GB" sz="1600" dirty="0"/>
          </a:p>
          <a:p>
            <a:pPr marL="234950" indent="-234950">
              <a:buClr>
                <a:srgbClr val="00B050"/>
              </a:buClr>
              <a:buFont typeface="Arial" panose="020B0604020202020204" pitchFamily="34" charset="0"/>
              <a:buChar char="•"/>
            </a:pPr>
            <a:r>
              <a:rPr lang="en-GB" sz="1600" b="1" dirty="0" smtClean="0"/>
              <a:t>City dashboard</a:t>
            </a:r>
            <a:r>
              <a:rPr lang="en-GB" sz="1600" dirty="0" smtClean="0"/>
              <a:t> – </a:t>
            </a:r>
            <a:r>
              <a:rPr lang="en-US" sz="1600" dirty="0" smtClean="0"/>
              <a:t>This App or Website collects simple </a:t>
            </a:r>
            <a:r>
              <a:rPr lang="en-US" sz="1600" dirty="0"/>
              <a:t>spatial data for cities around the UK and displays the data on a dashboard and a map. It is a website, created by the CASA research lab at UCL. It was part of the </a:t>
            </a:r>
            <a:r>
              <a:rPr lang="en-US" sz="1600" dirty="0" err="1"/>
              <a:t>NeISS</a:t>
            </a:r>
            <a:r>
              <a:rPr lang="en-US" sz="1600" dirty="0"/>
              <a:t> project and was funded by JISC</a:t>
            </a:r>
            <a:r>
              <a:rPr lang="en-US" sz="1600" dirty="0" smtClean="0"/>
              <a:t>. It shows what is happening in the city at the very moment, live feeds, cameras and information updates.</a:t>
            </a:r>
          </a:p>
          <a:p>
            <a:pPr marL="234950" indent="-234950">
              <a:buClr>
                <a:srgbClr val="00B050"/>
              </a:buClr>
              <a:buFont typeface="Arial" panose="020B0604020202020204" pitchFamily="34" charset="0"/>
              <a:buChar char="•"/>
            </a:pPr>
            <a:r>
              <a:rPr lang="en-US" sz="1600" dirty="0" smtClean="0"/>
              <a:t>An example of London, all the activities going on live appear, traffic cams and congestions, events, etc., all linked with ticket sites, historic sites and all the relevant data a tourist or traveler would need to know. Links are live and work through Wi-Fi and 3G connections.</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adding in booking sites, trouble spots, phone and availability locators, group-on, tinder and social media.</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3600" dirty="0" smtClean="0"/>
              <a:t>P3.3 – Developments – City/</a:t>
            </a:r>
            <a:r>
              <a:rPr lang="en-US" sz="3600" dirty="0" err="1" smtClean="0"/>
              <a:t>Neighbourhood</a:t>
            </a:r>
            <a:endParaRPr lang="en-US" sz="3600" dirty="0"/>
          </a:p>
        </p:txBody>
      </p:sp>
    </p:spTree>
    <p:extLst>
      <p:ext uri="{BB962C8B-B14F-4D97-AF65-F5344CB8AC3E}">
        <p14:creationId xmlns:p14="http://schemas.microsoft.com/office/powerpoint/2010/main" val="194762568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262979"/>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00" b="1" dirty="0" smtClean="0"/>
              <a:t>Intelligent </a:t>
            </a:r>
            <a:r>
              <a:rPr lang="en-GB" sz="1600" b="1" dirty="0"/>
              <a:t>street </a:t>
            </a:r>
            <a:r>
              <a:rPr lang="en-GB" sz="1600" b="1" dirty="0" smtClean="0"/>
              <a:t>lights</a:t>
            </a:r>
            <a:r>
              <a:rPr lang="en-GB" sz="1600" dirty="0" smtClean="0"/>
              <a:t> -</a:t>
            </a:r>
            <a:r>
              <a:rPr lang="en-US" sz="1600" dirty="0"/>
              <a:t> refers to public street lighting that adapts to movement by pedestrians, cyclists and </a:t>
            </a:r>
            <a:r>
              <a:rPr lang="en-US" sz="1600" dirty="0" smtClean="0"/>
              <a:t>cars, </a:t>
            </a:r>
            <a:r>
              <a:rPr lang="en-US" sz="1600" dirty="0"/>
              <a:t>referred to as adaptive street lighting, dims when no activity is detected, but brightens when movement is detected. This type of lighting is different from traditional, stationary illumination, or dimmable street lighting that dims at pre-determined </a:t>
            </a:r>
            <a:r>
              <a:rPr lang="en-US" sz="1600" dirty="0" smtClean="0"/>
              <a:t>times like pub closing or after events are over.</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intelligent traffic lighting, security cameras, traffic trouble spots and black spots to reduce speeding.</a:t>
            </a:r>
            <a:endParaRPr lang="en-GB" sz="1600" dirty="0"/>
          </a:p>
          <a:p>
            <a:pPr marL="234950" indent="-234950">
              <a:buClr>
                <a:srgbClr val="00B050"/>
              </a:buClr>
              <a:buFont typeface="Arial" panose="020B0604020202020204" pitchFamily="34" charset="0"/>
              <a:buChar char="•"/>
            </a:pPr>
            <a:r>
              <a:rPr lang="en-GB" sz="1600" b="1" dirty="0" smtClean="0"/>
              <a:t>Taxi locator </a:t>
            </a:r>
            <a:r>
              <a:rPr lang="en-GB" sz="1600" dirty="0" smtClean="0"/>
              <a:t>– is like a wider version of Uber in that it works out </a:t>
            </a:r>
            <a:r>
              <a:rPr lang="en-US" sz="1600" dirty="0" smtClean="0"/>
              <a:t>how </a:t>
            </a:r>
            <a:r>
              <a:rPr lang="en-US" sz="1600" dirty="0"/>
              <a:t>much </a:t>
            </a:r>
            <a:r>
              <a:rPr lang="en-US" sz="1600" dirty="0" smtClean="0"/>
              <a:t>taxis </a:t>
            </a:r>
            <a:r>
              <a:rPr lang="en-US" sz="1600" dirty="0"/>
              <a:t>and rideshares </a:t>
            </a:r>
            <a:r>
              <a:rPr lang="en-US" sz="1600" dirty="0" smtClean="0"/>
              <a:t>will cost, what </a:t>
            </a:r>
            <a:r>
              <a:rPr lang="en-US" sz="1600" dirty="0"/>
              <a:t>are taxi rates in </a:t>
            </a:r>
            <a:r>
              <a:rPr lang="en-US" sz="1600" dirty="0" smtClean="0"/>
              <a:t>each city and estimate </a:t>
            </a:r>
            <a:r>
              <a:rPr lang="en-US" sz="1600" dirty="0"/>
              <a:t>your taxi fare anywhere, anytime</a:t>
            </a:r>
            <a:r>
              <a:rPr lang="en-US" sz="1600" dirty="0" smtClean="0"/>
              <a:t>.</a:t>
            </a:r>
            <a:endParaRPr lang="en-US" sz="1600" dirty="0"/>
          </a:p>
          <a:p>
            <a:pPr marL="234950" indent="-234950">
              <a:buClr>
                <a:srgbClr val="00B050"/>
              </a:buClr>
              <a:buFont typeface="Arial" panose="020B0604020202020204" pitchFamily="34" charset="0"/>
              <a:buChar char="•"/>
            </a:pPr>
            <a:r>
              <a:rPr lang="en-US" sz="1600" dirty="0"/>
              <a:t>With taxi rates and prices for more than 1000 international locations, </a:t>
            </a:r>
            <a:r>
              <a:rPr lang="en-US" sz="1600" dirty="0" smtClean="0"/>
              <a:t>the ability is </a:t>
            </a:r>
            <a:r>
              <a:rPr lang="en-US" sz="1600" dirty="0"/>
              <a:t>the proven, trusted trip companion for travelers around the world. </a:t>
            </a:r>
            <a:r>
              <a:rPr lang="en-US" sz="1600" dirty="0" smtClean="0"/>
              <a:t>The rates change according to circumstances and allows users of the App to work out costings and timings as well as book rides through the App.</a:t>
            </a:r>
          </a:p>
          <a:p>
            <a:pPr marL="234950" indent="-234950">
              <a:buClr>
                <a:srgbClr val="00B050"/>
              </a:buClr>
              <a:buFont typeface="Arial" panose="020B0604020202020204" pitchFamily="34" charset="0"/>
              <a:buChar char="•"/>
            </a:pPr>
            <a:r>
              <a:rPr lang="en-US" sz="1600" dirty="0" smtClean="0"/>
              <a:t>On some Apps the location of the taxi is live so the user can see where the vehicle is and due time, if it is using GPS.</a:t>
            </a:r>
          </a:p>
          <a:p>
            <a:pPr marL="234950" indent="-234950">
              <a:buClr>
                <a:srgbClr val="00B050"/>
              </a:buClr>
              <a:buFont typeface="Arial" panose="020B0604020202020204" pitchFamily="34" charset="0"/>
              <a:buChar char="•"/>
            </a:pPr>
            <a:r>
              <a:rPr lang="en-US" sz="1600" b="1" dirty="0">
                <a:solidFill>
                  <a:srgbClr val="FF0000"/>
                </a:solidFill>
              </a:rPr>
              <a:t>Future potential</a:t>
            </a:r>
            <a:r>
              <a:rPr lang="en-US" sz="1600" dirty="0"/>
              <a:t> – </a:t>
            </a:r>
            <a:r>
              <a:rPr lang="en-US" sz="1600" dirty="0" smtClean="0"/>
              <a:t>bus and train locators, linked to review sites of individual drivers, automatic payments to reduce cash and theft, automated regular booking.</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3600" dirty="0" smtClean="0"/>
              <a:t>P3.3 – Developments – City/</a:t>
            </a:r>
            <a:r>
              <a:rPr lang="en-US" sz="3600" dirty="0" err="1" smtClean="0"/>
              <a:t>Neighbourhood</a:t>
            </a:r>
            <a:endParaRPr lang="en-US" sz="3600" dirty="0"/>
          </a:p>
        </p:txBody>
      </p:sp>
    </p:spTree>
    <p:extLst>
      <p:ext uri="{BB962C8B-B14F-4D97-AF65-F5344CB8AC3E}">
        <p14:creationId xmlns:p14="http://schemas.microsoft.com/office/powerpoint/2010/main" val="170408031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424562"/>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650" b="1" dirty="0" smtClean="0"/>
              <a:t>Surveillance systems </a:t>
            </a:r>
            <a:r>
              <a:rPr lang="en-GB" sz="1650" dirty="0" smtClean="0"/>
              <a:t>– Better and more applied surveillance systems are being sold in private and public markets. In public markets, Britain is the most video camera surveillance fuelled nation in the world, connecting these with DMV, police databases, facial recognition, criminal registers, data analytics and shopping analytics and any company will be able to access beneficial information.</a:t>
            </a:r>
          </a:p>
          <a:p>
            <a:pPr marL="234950" indent="-234950">
              <a:buClr>
                <a:srgbClr val="00B050"/>
              </a:buClr>
              <a:buFont typeface="Arial" panose="020B0604020202020204" pitchFamily="34" charset="0"/>
              <a:buChar char="•"/>
            </a:pPr>
            <a:r>
              <a:rPr lang="en-US" sz="1650" dirty="0" smtClean="0"/>
              <a:t>In the home this also means better security hardware, movement cams, auto recording cameras, bio-locks, phone alerts systems etc.</a:t>
            </a:r>
          </a:p>
          <a:p>
            <a:pPr marL="234950" indent="-234950">
              <a:buClr>
                <a:srgbClr val="00B050"/>
              </a:buClr>
              <a:buFont typeface="Arial" panose="020B0604020202020204" pitchFamily="34" charset="0"/>
              <a:buChar char="•"/>
            </a:pPr>
            <a:r>
              <a:rPr lang="en-US" sz="1650" b="1" dirty="0" smtClean="0">
                <a:solidFill>
                  <a:srgbClr val="FF0000"/>
                </a:solidFill>
              </a:rPr>
              <a:t>Future potential</a:t>
            </a:r>
            <a:r>
              <a:rPr lang="en-US" sz="1650" dirty="0" smtClean="0"/>
              <a:t> – more biometric versions, linked to police and fire, linked to internal fire sensors and baby monitors, panic rooms.</a:t>
            </a:r>
            <a:endParaRPr lang="en-GB" sz="1650" dirty="0" smtClean="0"/>
          </a:p>
          <a:p>
            <a:pPr marL="234950" indent="-234950">
              <a:buClr>
                <a:srgbClr val="00B050"/>
              </a:buClr>
              <a:buFont typeface="Arial" panose="020B0604020202020204" pitchFamily="34" charset="0"/>
              <a:buChar char="•"/>
            </a:pPr>
            <a:r>
              <a:rPr lang="en-US" sz="1650" b="1" dirty="0" smtClean="0"/>
              <a:t>Wearable </a:t>
            </a:r>
            <a:r>
              <a:rPr lang="en-US" sz="1650" b="1" dirty="0"/>
              <a:t>air quality sensor </a:t>
            </a:r>
            <a:r>
              <a:rPr lang="en-GB" sz="1650" dirty="0" smtClean="0"/>
              <a:t>– These </a:t>
            </a:r>
            <a:r>
              <a:rPr lang="en-US" sz="1650" dirty="0" smtClean="0"/>
              <a:t>will </a:t>
            </a:r>
            <a:r>
              <a:rPr lang="en-US" sz="1650" dirty="0"/>
              <a:t>work with a smartphone app to show you air quality in real time and recommend routes that will minimize the amount of fine particulate </a:t>
            </a:r>
            <a:r>
              <a:rPr lang="en-US" sz="1650" dirty="0" smtClean="0"/>
              <a:t>matter, </a:t>
            </a:r>
            <a:r>
              <a:rPr lang="en-US" sz="1650" dirty="0"/>
              <a:t>or just plain pollution—you breathe, as well as the UV rays your eyes and skin are exposed to. </a:t>
            </a:r>
            <a:r>
              <a:rPr lang="en-GB" sz="1650" dirty="0" smtClean="0"/>
              <a:t> </a:t>
            </a:r>
          </a:p>
          <a:p>
            <a:pPr marL="234950" indent="-234950">
              <a:buClr>
                <a:srgbClr val="00B050"/>
              </a:buClr>
              <a:buFont typeface="Arial" panose="020B0604020202020204" pitchFamily="34" charset="0"/>
              <a:buChar char="•"/>
            </a:pPr>
            <a:r>
              <a:rPr lang="en-US" sz="1650" dirty="0" smtClean="0"/>
              <a:t>They often work with crowd-sourced communities so the map of each day is drawn from multiple users and their sensors around a city.</a:t>
            </a:r>
          </a:p>
          <a:p>
            <a:pPr marL="234950" indent="-234950">
              <a:buClr>
                <a:srgbClr val="00B050"/>
              </a:buClr>
              <a:buFont typeface="Arial" panose="020B0604020202020204" pitchFamily="34" charset="0"/>
              <a:buChar char="•"/>
            </a:pPr>
            <a:r>
              <a:rPr lang="en-US" sz="1650" dirty="0" smtClean="0"/>
              <a:t>These devices </a:t>
            </a:r>
            <a:r>
              <a:rPr lang="en-US" sz="1650" dirty="0"/>
              <a:t>uses optical laser sensors to gauge the quality of the air around you, whether in your office or your neighborhood</a:t>
            </a:r>
            <a:r>
              <a:rPr lang="en-US" sz="1650" dirty="0" smtClean="0"/>
              <a:t>.</a:t>
            </a:r>
          </a:p>
          <a:p>
            <a:pPr marL="234950" indent="-234950">
              <a:buClr>
                <a:srgbClr val="00B050"/>
              </a:buClr>
              <a:buFont typeface="Arial" panose="020B0604020202020204" pitchFamily="34" charset="0"/>
              <a:buChar char="•"/>
            </a:pPr>
            <a:r>
              <a:rPr lang="en-US" sz="1650" b="1" dirty="0">
                <a:solidFill>
                  <a:srgbClr val="FF0000"/>
                </a:solidFill>
              </a:rPr>
              <a:t>Future potential</a:t>
            </a:r>
            <a:r>
              <a:rPr lang="en-US" sz="1650" dirty="0"/>
              <a:t> – </a:t>
            </a:r>
            <a:r>
              <a:rPr lang="en-US" sz="1650" dirty="0" smtClean="0"/>
              <a:t>weather, pollution, noise, slow release oxygen tanks, environmental filters to alleviate pollution and air quality.</a:t>
            </a:r>
            <a:endParaRPr lang="en-GB" sz="165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3600" dirty="0" smtClean="0"/>
              <a:t>P3.3 – Developments – City/</a:t>
            </a:r>
            <a:r>
              <a:rPr lang="en-US" sz="3600" dirty="0" err="1" smtClean="0"/>
              <a:t>Neighbourhood</a:t>
            </a:r>
            <a:endParaRPr lang="en-US" sz="3600" dirty="0"/>
          </a:p>
        </p:txBody>
      </p:sp>
    </p:spTree>
    <p:extLst>
      <p:ext uri="{BB962C8B-B14F-4D97-AF65-F5344CB8AC3E}">
        <p14:creationId xmlns:p14="http://schemas.microsoft.com/office/powerpoint/2010/main" val="426307546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047536"/>
          </a:xfrm>
          <a:prstGeom prst="rect">
            <a:avLst/>
          </a:prstGeom>
        </p:spPr>
        <p:txBody>
          <a:bodyPr wrap="square">
            <a:spAutoFit/>
          </a:bodyPr>
          <a:lstStyle/>
          <a:p>
            <a:pPr marL="234950" indent="-234950">
              <a:buClr>
                <a:srgbClr val="00B050"/>
              </a:buClr>
              <a:buFont typeface="Arial" panose="020B0604020202020204" pitchFamily="34" charset="0"/>
              <a:buChar char="•"/>
            </a:pPr>
            <a:r>
              <a:rPr lang="en-GB" sz="1360" b="1" dirty="0" smtClean="0"/>
              <a:t>Smart </a:t>
            </a:r>
            <a:r>
              <a:rPr lang="en-GB" sz="1360" b="1" dirty="0"/>
              <a:t>urban furniture </a:t>
            </a:r>
            <a:r>
              <a:rPr lang="en-GB" sz="1360" dirty="0" smtClean="0"/>
              <a:t>- </a:t>
            </a:r>
            <a:r>
              <a:rPr lang="en-US" sz="1360" dirty="0"/>
              <a:t>NFC chips </a:t>
            </a:r>
            <a:r>
              <a:rPr lang="en-US" sz="1360" dirty="0" smtClean="0"/>
              <a:t>are embedded </a:t>
            </a:r>
            <a:r>
              <a:rPr lang="en-US" sz="1360" dirty="0"/>
              <a:t>in </a:t>
            </a:r>
            <a:r>
              <a:rPr lang="en-US" sz="1360" dirty="0" smtClean="0"/>
              <a:t>public furniture. </a:t>
            </a:r>
            <a:r>
              <a:rPr lang="en-US" sz="1360" dirty="0"/>
              <a:t>Passing pedestrians can hold their smartphones close to a chip to automatically launch their browsers and open an informational web page. An ultra-simple system that </a:t>
            </a:r>
            <a:r>
              <a:rPr lang="en-US" sz="1360" dirty="0" err="1" smtClean="0"/>
              <a:t>capitalises</a:t>
            </a:r>
            <a:r>
              <a:rPr lang="en-US" sz="1360" dirty="0" smtClean="0"/>
              <a:t> </a:t>
            </a:r>
            <a:r>
              <a:rPr lang="en-US" sz="1360" dirty="0"/>
              <a:t>on our heavy use of mobile tech and meets the highly local communication needs of communities. Each page can be directly managed by the entity that manages the furniture.</a:t>
            </a:r>
            <a:endParaRPr lang="en-GB" sz="1360" dirty="0"/>
          </a:p>
          <a:p>
            <a:pPr marL="234950" indent="-234950">
              <a:buClr>
                <a:srgbClr val="00B050"/>
              </a:buClr>
              <a:buFont typeface="Arial" panose="020B0604020202020204" pitchFamily="34" charset="0"/>
              <a:buChar char="•"/>
            </a:pPr>
            <a:r>
              <a:rPr lang="en-US" sz="1360" b="1" dirty="0">
                <a:solidFill>
                  <a:srgbClr val="FF0000"/>
                </a:solidFill>
              </a:rPr>
              <a:t>Future potential</a:t>
            </a:r>
            <a:r>
              <a:rPr lang="en-US" sz="1360" dirty="0"/>
              <a:t> – </a:t>
            </a:r>
            <a:r>
              <a:rPr lang="en-US" sz="1360" dirty="0" smtClean="0"/>
              <a:t>built in advertisement linked to ages of smart phone users, more directed security and surveillance, added Wi-Fi hot-spots for urban growth.</a:t>
            </a:r>
            <a:endParaRPr lang="en-US" sz="1360" b="1" dirty="0" smtClean="0"/>
          </a:p>
          <a:p>
            <a:pPr marL="234950" indent="-234950">
              <a:buClr>
                <a:srgbClr val="00B050"/>
              </a:buClr>
              <a:buFont typeface="Arial" panose="020B0604020202020204" pitchFamily="34" charset="0"/>
              <a:buChar char="•"/>
            </a:pPr>
            <a:r>
              <a:rPr lang="en-US" sz="1360" b="1" dirty="0" smtClean="0"/>
              <a:t>Connected car safety devices </a:t>
            </a:r>
            <a:r>
              <a:rPr lang="en-US" sz="1360" dirty="0" smtClean="0"/>
              <a:t>– These combine with navigation systems will enable drivers to determine not just the fastest route but also the most fuel-efficient. Vehicle management systems will provide detailed information about the car’s performance, and automatically send data to insurance companies and fleet owners.</a:t>
            </a:r>
          </a:p>
          <a:p>
            <a:pPr marL="234950" indent="-234950">
              <a:buClr>
                <a:srgbClr val="00B050"/>
              </a:buClr>
              <a:buFont typeface="Arial" panose="020B0604020202020204" pitchFamily="34" charset="0"/>
              <a:buChar char="•"/>
            </a:pPr>
            <a:r>
              <a:rPr lang="en-US" sz="1360" dirty="0" smtClean="0"/>
              <a:t>Technologies </a:t>
            </a:r>
            <a:r>
              <a:rPr lang="en-US" sz="1360" dirty="0"/>
              <a:t>such as </a:t>
            </a:r>
            <a:r>
              <a:rPr lang="en-US" sz="1360" dirty="0" smtClean="0"/>
              <a:t>anti-fatigue </a:t>
            </a:r>
            <a:r>
              <a:rPr lang="en-US" sz="1360" dirty="0"/>
              <a:t>devices will reduce accidents, </a:t>
            </a:r>
            <a:r>
              <a:rPr lang="en-US" sz="1360" dirty="0" smtClean="0"/>
              <a:t>and soon</a:t>
            </a:r>
            <a:r>
              <a:rPr lang="en-US" sz="1360" dirty="0"/>
              <a:t>, systems that monitor drivers’ vital functions will alert them </a:t>
            </a:r>
            <a:r>
              <a:rPr lang="en-US" sz="1360" dirty="0" smtClean="0"/>
              <a:t>to potential </a:t>
            </a:r>
            <a:r>
              <a:rPr lang="en-US" sz="1360" dirty="0"/>
              <a:t>problems. And driver assistance and safety systems will let </a:t>
            </a:r>
            <a:r>
              <a:rPr lang="en-US" sz="1360" dirty="0" smtClean="0"/>
              <a:t>the car </a:t>
            </a:r>
            <a:r>
              <a:rPr lang="en-US" sz="1360" dirty="0"/>
              <a:t>take over driving in traffic jams and on the highway, and drive </a:t>
            </a:r>
            <a:r>
              <a:rPr lang="en-US" sz="1360" dirty="0" smtClean="0"/>
              <a:t>much more </a:t>
            </a:r>
            <a:r>
              <a:rPr lang="en-US" sz="1360" dirty="0"/>
              <a:t>safely than humans</a:t>
            </a:r>
            <a:r>
              <a:rPr lang="en-US" sz="1360" dirty="0" smtClean="0"/>
              <a:t>.</a:t>
            </a:r>
          </a:p>
          <a:p>
            <a:pPr marL="234950" indent="-234950">
              <a:buClr>
                <a:srgbClr val="00B050"/>
              </a:buClr>
              <a:buFont typeface="Arial" panose="020B0604020202020204" pitchFamily="34" charset="0"/>
              <a:buChar char="•"/>
            </a:pPr>
            <a:r>
              <a:rPr lang="en-US" sz="1360" b="1" dirty="0">
                <a:solidFill>
                  <a:srgbClr val="FF0000"/>
                </a:solidFill>
              </a:rPr>
              <a:t>Future potential</a:t>
            </a:r>
            <a:r>
              <a:rPr lang="en-US" sz="1360" dirty="0"/>
              <a:t> – </a:t>
            </a:r>
            <a:r>
              <a:rPr lang="en-US" sz="1360" dirty="0" smtClean="0"/>
              <a:t>Self-driving cars, partially automated driving, drink driving alarms, connected to street lighting to improve driving ability.</a:t>
            </a:r>
            <a:endParaRPr lang="en-GB" sz="1360" dirty="0"/>
          </a:p>
          <a:p>
            <a:pPr>
              <a:buClr>
                <a:srgbClr val="00B050"/>
              </a:buClr>
            </a:pPr>
            <a:r>
              <a:rPr lang="en-US" sz="1360" b="1" dirty="0" smtClean="0">
                <a:solidFill>
                  <a:srgbClr val="FF0000"/>
                </a:solidFill>
              </a:rPr>
              <a:t>P3.3 </a:t>
            </a:r>
            <a:r>
              <a:rPr lang="en-US" sz="1360" b="1" dirty="0">
                <a:solidFill>
                  <a:srgbClr val="FF0000"/>
                </a:solidFill>
              </a:rPr>
              <a:t>– Task </a:t>
            </a:r>
            <a:r>
              <a:rPr lang="en-US" sz="1360" b="1" dirty="0" smtClean="0">
                <a:solidFill>
                  <a:srgbClr val="FF0000"/>
                </a:solidFill>
              </a:rPr>
              <a:t>03 </a:t>
            </a:r>
            <a:r>
              <a:rPr lang="en-US" sz="1360" dirty="0">
                <a:solidFill>
                  <a:srgbClr val="FF0000"/>
                </a:solidFill>
              </a:rPr>
              <a:t>- Outline potential development related to </a:t>
            </a:r>
            <a:r>
              <a:rPr lang="en-US" sz="1360" dirty="0" smtClean="0">
                <a:solidFill>
                  <a:srgbClr val="FF0000"/>
                </a:solidFill>
              </a:rPr>
              <a:t>City and </a:t>
            </a:r>
            <a:r>
              <a:rPr lang="en-US" sz="1360" dirty="0" err="1" smtClean="0">
                <a:solidFill>
                  <a:srgbClr val="FF0000"/>
                </a:solidFill>
              </a:rPr>
              <a:t>Neighbourhood</a:t>
            </a:r>
            <a:r>
              <a:rPr lang="en-US" sz="1360" dirty="0" smtClean="0">
                <a:solidFill>
                  <a:srgbClr val="FF0000"/>
                </a:solidFill>
              </a:rPr>
              <a:t> </a:t>
            </a:r>
            <a:r>
              <a:rPr lang="en-US" sz="1360" dirty="0">
                <a:solidFill>
                  <a:srgbClr val="FF0000"/>
                </a:solidFill>
              </a:rPr>
              <a:t>that could extend the scope of the IoE, outlining the current application and identifying how it could be developed in a different context.</a:t>
            </a:r>
            <a:endParaRPr lang="en-GB" sz="1360" dirty="0">
              <a:solidFill>
                <a:srgbClr val="FF0000"/>
              </a:solidFill>
            </a:endParaRPr>
          </a:p>
          <a:p>
            <a:pPr marL="234950" indent="-234950">
              <a:buClr>
                <a:srgbClr val="00B050"/>
              </a:buClr>
              <a:buFont typeface="Arial" panose="020B0604020202020204" pitchFamily="34" charset="0"/>
              <a:buChar char="•"/>
            </a:pPr>
            <a:endParaRPr lang="en-GB" sz="136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sz="3600" dirty="0" smtClean="0"/>
              <a:t>P3.3 – Developments – City/</a:t>
            </a:r>
            <a:r>
              <a:rPr lang="en-US" sz="3600" dirty="0" err="1" smtClean="0"/>
              <a:t>Neighbourhood</a:t>
            </a:r>
            <a:endParaRPr lang="en-US" sz="3600" dirty="0"/>
          </a:p>
        </p:txBody>
      </p:sp>
      <p:graphicFrame>
        <p:nvGraphicFramePr>
          <p:cNvPr id="8" name="Table 7"/>
          <p:cNvGraphicFramePr>
            <a:graphicFrameLocks noGrp="1"/>
          </p:cNvGraphicFramePr>
          <p:nvPr>
            <p:extLst>
              <p:ext uri="{D42A27DB-BD31-4B8C-83A1-F6EECF244321}">
                <p14:modId xmlns:p14="http://schemas.microsoft.com/office/powerpoint/2010/main" val="2242159787"/>
              </p:ext>
            </p:extLst>
          </p:nvPr>
        </p:nvGraphicFramePr>
        <p:xfrm>
          <a:off x="251520" y="5661248"/>
          <a:ext cx="6921907" cy="1036320"/>
        </p:xfrm>
        <a:graphic>
          <a:graphicData uri="http://schemas.openxmlformats.org/drawingml/2006/table">
            <a:tbl>
              <a:tblPr firstRow="1" bandRow="1">
                <a:tableStyleId>{5C22544A-7EE6-4342-B048-85BDC9FD1C3A}</a:tableStyleId>
              </a:tblPr>
              <a:tblGrid>
                <a:gridCol w="1512168"/>
                <a:gridCol w="1152128"/>
                <a:gridCol w="1368152"/>
                <a:gridCol w="1440160"/>
                <a:gridCol w="1449299"/>
              </a:tblGrid>
              <a:tr h="0">
                <a:tc>
                  <a:txBody>
                    <a:bodyPr/>
                    <a:lstStyle/>
                    <a:p>
                      <a:pPr algn="ctr"/>
                      <a:r>
                        <a:rPr lang="en-GB" sz="1400" b="0" dirty="0" smtClean="0">
                          <a:latin typeface="Arial" panose="020B0604020202020204" pitchFamily="34" charset="0"/>
                          <a:cs typeface="Arial" panose="020B0604020202020204" pitchFamily="34" charset="0"/>
                        </a:rPr>
                        <a:t>Real-time air traffic </a:t>
                      </a:r>
                    </a:p>
                  </a:txBody>
                  <a:tcPr/>
                </a:tc>
                <a:tc>
                  <a:txBody>
                    <a:bodyPr/>
                    <a:lstStyle/>
                    <a:p>
                      <a:pPr algn="ctr"/>
                      <a:r>
                        <a:rPr lang="en-US" sz="1400" b="0" dirty="0" smtClean="0">
                          <a:latin typeface="Arial" panose="020B0604020202020204" pitchFamily="34" charset="0"/>
                          <a:cs typeface="Arial" panose="020B0604020202020204" pitchFamily="34" charset="0"/>
                        </a:rPr>
                        <a:t>Bicycle Barometer</a:t>
                      </a:r>
                      <a:endParaRPr lang="en-GB" sz="1400" b="0" dirty="0">
                        <a:latin typeface="Arial" panose="020B0604020202020204" pitchFamily="34" charset="0"/>
                        <a:cs typeface="Arial" panose="020B0604020202020204" pitchFamily="34" charset="0"/>
                      </a:endParaRPr>
                    </a:p>
                  </a:txBody>
                  <a:tcPr/>
                </a:tc>
                <a:tc>
                  <a:txBody>
                    <a:bodyPr/>
                    <a:lstStyle/>
                    <a:p>
                      <a:pPr algn="ctr"/>
                      <a:r>
                        <a:rPr lang="en-GB" sz="1400" b="0" dirty="0" smtClean="0">
                          <a:latin typeface="Arial" panose="020B0604020202020204" pitchFamily="34" charset="0"/>
                          <a:cs typeface="Arial" panose="020B0604020202020204" pitchFamily="34" charset="0"/>
                        </a:rPr>
                        <a:t>Taxi locator </a:t>
                      </a:r>
                      <a:endParaRPr lang="en-GB" sz="1400" b="0" dirty="0">
                        <a:latin typeface="Arial" panose="020B0604020202020204" pitchFamily="34" charset="0"/>
                        <a:cs typeface="Arial" panose="020B0604020202020204" pitchFamily="34" charset="0"/>
                      </a:endParaRPr>
                    </a:p>
                  </a:txBody>
                  <a:tcPr/>
                </a:tc>
                <a:tc>
                  <a:txBody>
                    <a:bodyPr/>
                    <a:lstStyle/>
                    <a:p>
                      <a:pPr algn="ctr"/>
                      <a:r>
                        <a:rPr lang="en-GB" sz="1400" b="0" dirty="0" smtClean="0">
                          <a:latin typeface="Arial" panose="020B0604020202020204" pitchFamily="34" charset="0"/>
                          <a:cs typeface="Arial" panose="020B0604020202020204" pitchFamily="34" charset="0"/>
                        </a:rPr>
                        <a:t>Smart urban furniture </a:t>
                      </a:r>
                      <a:endParaRPr lang="en-GB" sz="1400" b="0" dirty="0">
                        <a:latin typeface="Arial" panose="020B0604020202020204" pitchFamily="34" charset="0"/>
                        <a:cs typeface="Arial" panose="020B0604020202020204" pitchFamily="34" charset="0"/>
                      </a:endParaRPr>
                    </a:p>
                  </a:txBody>
                  <a:tcPr/>
                </a:tc>
                <a:tc>
                  <a:txBody>
                    <a:bodyPr/>
                    <a:lstStyle/>
                    <a:p>
                      <a:pPr algn="ctr"/>
                      <a:r>
                        <a:rPr lang="en-GB" sz="1400" b="0" dirty="0" smtClean="0">
                          <a:latin typeface="Arial" panose="020B0604020202020204" pitchFamily="34" charset="0"/>
                          <a:cs typeface="Arial" panose="020B0604020202020204" pitchFamily="34" charset="0"/>
                        </a:rPr>
                        <a:t>Connected car safety devices </a:t>
                      </a:r>
                      <a:endParaRPr lang="en-GB" sz="1400" b="0" dirty="0">
                        <a:latin typeface="Arial" panose="020B0604020202020204" pitchFamily="34" charset="0"/>
                        <a:cs typeface="Arial" panose="020B0604020202020204" pitchFamily="34" charset="0"/>
                      </a:endParaRPr>
                    </a:p>
                  </a:txBody>
                  <a:tcPr/>
                </a:tc>
              </a:tr>
              <a:tr h="0">
                <a:tc>
                  <a:txBody>
                    <a:bodyPr/>
                    <a:lstStyle/>
                    <a:p>
                      <a:pPr algn="ctr"/>
                      <a:r>
                        <a:rPr lang="en-US" sz="1400" b="0" dirty="0" smtClean="0">
                          <a:latin typeface="Arial" panose="020B0604020202020204" pitchFamily="34" charset="0"/>
                          <a:cs typeface="Arial" panose="020B0604020202020204" pitchFamily="34" charset="0"/>
                        </a:rPr>
                        <a:t>Smart Signage</a:t>
                      </a:r>
                      <a:endParaRPr lang="en-GB" sz="1400" b="0" dirty="0">
                        <a:latin typeface="Arial" panose="020B0604020202020204" pitchFamily="34" charset="0"/>
                        <a:cs typeface="Arial" panose="020B0604020202020204" pitchFamily="34" charset="0"/>
                      </a:endParaRPr>
                    </a:p>
                  </a:txBody>
                  <a:tcPr/>
                </a:tc>
                <a:tc>
                  <a:txBody>
                    <a:bodyPr/>
                    <a:lstStyle/>
                    <a:p>
                      <a:pPr algn="ctr"/>
                      <a:r>
                        <a:rPr lang="en-GB" sz="1400" b="0" dirty="0" smtClean="0">
                          <a:latin typeface="Arial" panose="020B0604020202020204" pitchFamily="34" charset="0"/>
                          <a:cs typeface="Arial" panose="020B0604020202020204" pitchFamily="34" charset="0"/>
                        </a:rPr>
                        <a:t>City dashboard </a:t>
                      </a:r>
                      <a:endParaRPr lang="en-GB" sz="1400" b="0" dirty="0">
                        <a:latin typeface="Arial" panose="020B0604020202020204" pitchFamily="34" charset="0"/>
                        <a:cs typeface="Arial" panose="020B0604020202020204" pitchFamily="34" charset="0"/>
                      </a:endParaRPr>
                    </a:p>
                  </a:txBody>
                  <a:tcPr/>
                </a:tc>
                <a:tc>
                  <a:txBody>
                    <a:bodyPr/>
                    <a:lstStyle/>
                    <a:p>
                      <a:pPr algn="ctr"/>
                      <a:r>
                        <a:rPr lang="en-US" sz="1400" b="0" dirty="0" smtClean="0">
                          <a:latin typeface="Arial" panose="020B0604020202020204" pitchFamily="34" charset="0"/>
                          <a:cs typeface="Arial" panose="020B0604020202020204" pitchFamily="34" charset="0"/>
                        </a:rPr>
                        <a:t>Intelligent Street Lights</a:t>
                      </a:r>
                      <a:endParaRPr lang="en-GB" sz="1400" b="0" dirty="0">
                        <a:latin typeface="Arial" panose="020B0604020202020204" pitchFamily="34" charset="0"/>
                        <a:cs typeface="Arial" panose="020B0604020202020204" pitchFamily="34" charset="0"/>
                      </a:endParaRPr>
                    </a:p>
                  </a:txBody>
                  <a:tcPr/>
                </a:tc>
                <a:tc>
                  <a:txBody>
                    <a:bodyPr/>
                    <a:lstStyle/>
                    <a:p>
                      <a:pPr algn="ctr"/>
                      <a:r>
                        <a:rPr lang="en-GB" sz="1400" b="0" dirty="0" smtClean="0">
                          <a:latin typeface="Arial" panose="020B0604020202020204" pitchFamily="34" charset="0"/>
                          <a:cs typeface="Arial" panose="020B0604020202020204" pitchFamily="34" charset="0"/>
                        </a:rPr>
                        <a:t>Surveillance systems </a:t>
                      </a:r>
                      <a:endParaRPr lang="en-GB" sz="1400" b="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latin typeface="Arial" panose="020B0604020202020204" pitchFamily="34" charset="0"/>
                          <a:cs typeface="Arial" panose="020B0604020202020204" pitchFamily="34" charset="0"/>
                        </a:rPr>
                        <a:t>Wearable air quality sensor </a:t>
                      </a:r>
                    </a:p>
                  </a:txBody>
                  <a:tcPr/>
                </a:tc>
              </a:tr>
            </a:tbl>
          </a:graphicData>
        </a:graphic>
      </p:graphicFrame>
    </p:spTree>
    <p:extLst>
      <p:ext uri="{BB962C8B-B14F-4D97-AF65-F5344CB8AC3E}">
        <p14:creationId xmlns:p14="http://schemas.microsoft.com/office/powerpoint/2010/main" val="1026637061"/>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418576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400" dirty="0" smtClean="0"/>
              <a:t>The growth of sensors within industry s already the biggest driving force to the IoE. Safety, efficient and legal reasons have led to the adaption of certain technologies.</a:t>
            </a:r>
            <a:endParaRPr lang="en-GB" sz="1400" dirty="0"/>
          </a:p>
          <a:p>
            <a:pPr marL="519113" indent="-285750">
              <a:buClr>
                <a:srgbClr val="00B050"/>
              </a:buClr>
              <a:buFont typeface="Arial" panose="020B0604020202020204" pitchFamily="34" charset="0"/>
              <a:buChar char="•"/>
            </a:pPr>
            <a:r>
              <a:rPr lang="en-GB" sz="1400" b="1" dirty="0" smtClean="0"/>
              <a:t>Industrial </a:t>
            </a:r>
            <a:r>
              <a:rPr lang="en-GB" sz="1400" b="1" dirty="0"/>
              <a:t>smart helmet </a:t>
            </a:r>
            <a:r>
              <a:rPr lang="en-GB" sz="1400" dirty="0"/>
              <a:t>- </a:t>
            </a:r>
            <a:r>
              <a:rPr lang="en-US" sz="1400" dirty="0"/>
              <a:t>is what you’d get if you crossed Google Glass with a hard hat. One part safety gear, one part wearable computer, it’s designed to layer augmented reality over the industrial workplace</a:t>
            </a:r>
            <a:r>
              <a:rPr lang="en-US" sz="1400" dirty="0" smtClean="0"/>
              <a:t>.</a:t>
            </a:r>
            <a:endParaRPr lang="en-US" sz="1400" dirty="0"/>
          </a:p>
          <a:p>
            <a:pPr marL="519113" indent="-285750">
              <a:buClr>
                <a:srgbClr val="00B050"/>
              </a:buClr>
              <a:buFont typeface="Arial" panose="020B0604020202020204" pitchFamily="34" charset="0"/>
              <a:buChar char="•"/>
            </a:pPr>
            <a:r>
              <a:rPr lang="en-US" sz="1400" dirty="0" smtClean="0"/>
              <a:t>It can include HD </a:t>
            </a:r>
            <a:r>
              <a:rPr lang="en-US" sz="1400" dirty="0"/>
              <a:t>cameras for 360-degree awareness, a 3D depth sensor and an accelerometer, </a:t>
            </a:r>
            <a:r>
              <a:rPr lang="en-US" sz="1400" dirty="0" smtClean="0"/>
              <a:t>building </a:t>
            </a:r>
            <a:r>
              <a:rPr lang="en-US" sz="1400" dirty="0"/>
              <a:t>up a sophisticated model of the environment and the wearer’s movement through that space -- and shares it with other users, to create an even more complete representation. Algorithms for text and object recognition support a contextual display </a:t>
            </a:r>
            <a:r>
              <a:rPr lang="en-US" sz="1400" dirty="0" smtClean="0"/>
              <a:t>that </a:t>
            </a:r>
            <a:r>
              <a:rPr lang="en-US" sz="1400" dirty="0"/>
              <a:t>can do everything from logging the number indicated by a needle on a pressure gauge, to creating a digital “highlight” around specific machine parts during a repair operation.</a:t>
            </a:r>
          </a:p>
          <a:p>
            <a:pPr marL="519113" indent="-285750">
              <a:buClr>
                <a:srgbClr val="00B050"/>
              </a:buClr>
              <a:buFont typeface="Arial" panose="020B0604020202020204" pitchFamily="34" charset="0"/>
              <a:buChar char="•"/>
            </a:pPr>
            <a:r>
              <a:rPr lang="en-US" sz="1400" dirty="0" smtClean="0"/>
              <a:t>It runs </a:t>
            </a:r>
            <a:r>
              <a:rPr lang="en-US" sz="1400" dirty="0"/>
              <a:t>on Android, which means developers can integrate </a:t>
            </a:r>
            <a:r>
              <a:rPr lang="en-US" sz="1400" dirty="0" smtClean="0"/>
              <a:t>the information </a:t>
            </a:r>
            <a:r>
              <a:rPr lang="en-US" sz="1400" dirty="0"/>
              <a:t>with mobile apps as well. </a:t>
            </a:r>
            <a:r>
              <a:rPr lang="en-US" sz="1400" dirty="0" smtClean="0"/>
              <a:t>It can also be used to </a:t>
            </a:r>
            <a:r>
              <a:rPr lang="en-US" sz="1400" dirty="0"/>
              <a:t>monitor safety issues, or model the day-to-day progress of a construction project from the 3D models created by the many helmet cams that have been moving through the site</a:t>
            </a:r>
            <a:r>
              <a:rPr lang="en-US" sz="1400" dirty="0" smtClean="0"/>
              <a:t>.</a:t>
            </a:r>
          </a:p>
          <a:p>
            <a:pPr marL="519113" indent="-285750">
              <a:buClr>
                <a:srgbClr val="00B050"/>
              </a:buClr>
              <a:buFont typeface="Arial" panose="020B0604020202020204" pitchFamily="34" charset="0"/>
              <a:buChar char="•"/>
            </a:pPr>
            <a:r>
              <a:rPr lang="en-US" sz="1400" b="1" dirty="0">
                <a:solidFill>
                  <a:srgbClr val="FF0000"/>
                </a:solidFill>
              </a:rPr>
              <a:t>Future potential</a:t>
            </a:r>
            <a:r>
              <a:rPr lang="en-US" sz="1400" dirty="0"/>
              <a:t> </a:t>
            </a:r>
            <a:r>
              <a:rPr lang="en-US" sz="1400" dirty="0" smtClean="0"/>
              <a:t>– Biometric sensors, HUD displays and remote access, adding a level of VR.</a:t>
            </a:r>
            <a:endParaRPr lang="en-GB" sz="14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19458" name="Picture 2" descr="http://postscapes2.webhook.org/webhook-uploads/1453417482879/helmet-1.jpg"/>
          <p:cNvPicPr>
            <a:picLocks noChangeAspect="1" noChangeArrowheads="1"/>
          </p:cNvPicPr>
          <p:nvPr/>
        </p:nvPicPr>
        <p:blipFill rotWithShape="1">
          <a:blip r:embed="rId5">
            <a:extLst>
              <a:ext uri="{28A0092B-C50C-407E-A947-70E740481C1C}">
                <a14:useLocalDpi xmlns:a14="http://schemas.microsoft.com/office/drawing/2010/main" val="0"/>
              </a:ext>
            </a:extLst>
          </a:blip>
          <a:srcRect l="8528" r="12383"/>
          <a:stretch/>
        </p:blipFill>
        <p:spPr bwMode="auto">
          <a:xfrm>
            <a:off x="395537" y="5198531"/>
            <a:ext cx="2160240" cy="1424548"/>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See original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0943" y="5236038"/>
            <a:ext cx="1387041" cy="1387041"/>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See original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1142" y="5198531"/>
            <a:ext cx="2179130" cy="1453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2286228"/>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4031873"/>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600" b="1" dirty="0" smtClean="0"/>
              <a:t>Smart </a:t>
            </a:r>
            <a:r>
              <a:rPr lang="en-GB" sz="1600" b="1" dirty="0"/>
              <a:t>glasses for warehouses </a:t>
            </a:r>
            <a:r>
              <a:rPr lang="en-GB" sz="1600" dirty="0"/>
              <a:t>- </a:t>
            </a:r>
            <a:r>
              <a:rPr lang="en-US" sz="1600" dirty="0" smtClean="0"/>
              <a:t>This is </a:t>
            </a:r>
            <a:r>
              <a:rPr lang="en-US" sz="1600" dirty="0"/>
              <a:t>augmented reality software. </a:t>
            </a:r>
            <a:r>
              <a:rPr lang="en-US" sz="1600" dirty="0" smtClean="0"/>
              <a:t>which </a:t>
            </a:r>
            <a:r>
              <a:rPr lang="en-US" sz="1600" dirty="0"/>
              <a:t>runs </a:t>
            </a:r>
            <a:r>
              <a:rPr lang="en-US" sz="1600" dirty="0" smtClean="0"/>
              <a:t>on </a:t>
            </a:r>
            <a:r>
              <a:rPr lang="en-US" sz="1600" dirty="0"/>
              <a:t>Android </a:t>
            </a:r>
            <a:r>
              <a:rPr lang="en-US" sz="1600" dirty="0" smtClean="0"/>
              <a:t>and </a:t>
            </a:r>
            <a:r>
              <a:rPr lang="en-US" sz="1600" dirty="0"/>
              <a:t>is designed for </a:t>
            </a:r>
            <a:r>
              <a:rPr lang="en-US" sz="1600" dirty="0" smtClean="0"/>
              <a:t>like </a:t>
            </a:r>
            <a:r>
              <a:rPr lang="en-US" sz="1600" dirty="0"/>
              <a:t>Google Glass, but optimized for industry. </a:t>
            </a:r>
            <a:r>
              <a:rPr lang="en-US" sz="1600" dirty="0" smtClean="0"/>
              <a:t>It </a:t>
            </a:r>
            <a:r>
              <a:rPr lang="en-US" sz="1600" dirty="0"/>
              <a:t>has larger batteries and can clip onto the safety goggles many warehouse workers already have to wear</a:t>
            </a:r>
            <a:r>
              <a:rPr lang="en-US" sz="1600" dirty="0" smtClean="0"/>
              <a:t>.</a:t>
            </a:r>
            <a:endParaRPr lang="en-US" sz="1600" dirty="0"/>
          </a:p>
          <a:p>
            <a:pPr marL="285750" indent="-285750">
              <a:buClr>
                <a:srgbClr val="00B050"/>
              </a:buClr>
              <a:buFont typeface="Arial" panose="020B0604020202020204" pitchFamily="34" charset="0"/>
              <a:buChar char="•"/>
            </a:pPr>
            <a:r>
              <a:rPr lang="en-US" sz="1600" dirty="0"/>
              <a:t>The glasses </a:t>
            </a:r>
            <a:r>
              <a:rPr lang="en-US" sz="1600" dirty="0" smtClean="0"/>
              <a:t>recognise </a:t>
            </a:r>
            <a:r>
              <a:rPr lang="en-US" sz="1600" dirty="0"/>
              <a:t>printed codes attached to the pallet or shelf space of each item in the warehouse. As a picker looks around, the </a:t>
            </a:r>
            <a:r>
              <a:rPr lang="en-US" sz="1600" dirty="0" smtClean="0"/>
              <a:t>software </a:t>
            </a:r>
            <a:r>
              <a:rPr lang="en-US" sz="1600" dirty="0"/>
              <a:t>overlays graphics on top of those codes in the picker’s field of view, telling her how many of each item to </a:t>
            </a:r>
            <a:r>
              <a:rPr lang="en-US" sz="1600" dirty="0" smtClean="0"/>
              <a:t>collect </a:t>
            </a:r>
            <a:r>
              <a:rPr lang="en-US" sz="1600" dirty="0"/>
              <a:t>and even where to go to find the next item in the order</a:t>
            </a:r>
            <a:r>
              <a:rPr lang="en-US" sz="1600" dirty="0" smtClean="0"/>
              <a:t>.</a:t>
            </a:r>
            <a:endParaRPr lang="en-GB" sz="1600" dirty="0"/>
          </a:p>
          <a:p>
            <a:pPr marL="285750" indent="-285750">
              <a:buClr>
                <a:srgbClr val="00B050"/>
              </a:buClr>
              <a:buFont typeface="Arial" panose="020B0604020202020204" pitchFamily="34" charset="0"/>
              <a:buChar char="•"/>
            </a:pPr>
            <a:r>
              <a:rPr lang="en-US" sz="1600" dirty="0"/>
              <a:t>Some recent systems </a:t>
            </a:r>
            <a:r>
              <a:rPr lang="en-US" sz="1600" dirty="0" smtClean="0"/>
              <a:t>use hands-free models by </a:t>
            </a:r>
            <a:r>
              <a:rPr lang="en-US" sz="1600" dirty="0"/>
              <a:t>using automated voice guidance, which relies on the picker to remember the instructions or use voice recognition to repeat </a:t>
            </a:r>
            <a:r>
              <a:rPr lang="en-US" sz="1600" dirty="0" smtClean="0"/>
              <a:t>them.</a:t>
            </a:r>
          </a:p>
          <a:p>
            <a:pPr marL="285750" indent="-285750">
              <a:buClr>
                <a:srgbClr val="00B050"/>
              </a:buClr>
              <a:buFont typeface="Arial" panose="020B0604020202020204" pitchFamily="34" charset="0"/>
              <a:buChar char="•"/>
            </a:pPr>
            <a:r>
              <a:rPr lang="en-US" sz="1600" b="1" dirty="0" smtClean="0">
                <a:solidFill>
                  <a:srgbClr val="FF0000"/>
                </a:solidFill>
              </a:rPr>
              <a:t>Future </a:t>
            </a:r>
            <a:r>
              <a:rPr lang="en-US" sz="1600" b="1" dirty="0">
                <a:solidFill>
                  <a:srgbClr val="FF0000"/>
                </a:solidFill>
              </a:rPr>
              <a:t>potential</a:t>
            </a:r>
            <a:r>
              <a:rPr lang="en-US" sz="1600" dirty="0"/>
              <a:t> </a:t>
            </a:r>
            <a:r>
              <a:rPr lang="en-US" sz="1600" dirty="0" smtClean="0"/>
              <a:t>– </a:t>
            </a:r>
            <a:r>
              <a:rPr lang="en-US" sz="1600" dirty="0"/>
              <a:t>Hospital and patient HUD </a:t>
            </a:r>
            <a:r>
              <a:rPr lang="en-GB" sz="1600" dirty="0" smtClean="0"/>
              <a:t>display to show life signs and statistics, police passenger displays to determine drivers and legal or illegal driving, customers displays to show reviews before purchasing or stock levels.</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17410" name="Picture 2" descr="See original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7791" y="5301208"/>
            <a:ext cx="2349993" cy="1321871"/>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412" name="Picture 4" descr="See original ima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71800" y="5301207"/>
            <a:ext cx="2757276" cy="1321871"/>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414" name="Picture 6" descr="See original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59576" y="5301206"/>
            <a:ext cx="1458740" cy="1321871"/>
          </a:xfrm>
          <a:prstGeom prst="rect">
            <a:avLst/>
          </a:prstGeom>
          <a:noFill/>
          <a:effectLst>
            <a:outerShdw blurRad="1143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523437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4688658" cy="6001643"/>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540" b="1" dirty="0" smtClean="0"/>
              <a:t>Wireless </a:t>
            </a:r>
            <a:r>
              <a:rPr lang="en-GB" sz="1540" b="1" dirty="0"/>
              <a:t>pest monitoring </a:t>
            </a:r>
            <a:r>
              <a:rPr lang="en-GB" sz="1540" dirty="0"/>
              <a:t>- </a:t>
            </a:r>
            <a:r>
              <a:rPr lang="en-US" sz="1540" dirty="0" smtClean="0"/>
              <a:t>Enables </a:t>
            </a:r>
            <a:r>
              <a:rPr lang="en-US" sz="1540" dirty="0"/>
              <a:t>farmers to remotely monitor their fields' pest population in real-time and take immediate action to protect their crops using a combination of a wireless </a:t>
            </a:r>
            <a:r>
              <a:rPr lang="en-US" sz="1540" dirty="0" smtClean="0"/>
              <a:t>sensor </a:t>
            </a:r>
            <a:r>
              <a:rPr lang="en-US" sz="1540" dirty="0"/>
              <a:t>and an online cloud service and dashboard.</a:t>
            </a:r>
          </a:p>
          <a:p>
            <a:pPr marL="285750" indent="-285750">
              <a:buClr>
                <a:srgbClr val="00B050"/>
              </a:buClr>
              <a:buFont typeface="Arial" panose="020B0604020202020204" pitchFamily="34" charset="0"/>
              <a:buChar char="•"/>
            </a:pPr>
            <a:r>
              <a:rPr lang="en-US" sz="1540" dirty="0" smtClean="0"/>
              <a:t>The devices use pheromone </a:t>
            </a:r>
            <a:r>
              <a:rPr lang="en-US" sz="1540" dirty="0"/>
              <a:t>lure to attract and capture a specific target pest. The pest count information is wirelessly passed along from up to 1 km away using a base station to the </a:t>
            </a:r>
            <a:r>
              <a:rPr lang="en-US" sz="1540" dirty="0" smtClean="0"/>
              <a:t>main collection point and </a:t>
            </a:r>
            <a:r>
              <a:rPr lang="en-US" sz="1540" dirty="0"/>
              <a:t>a grower's smartphone/computer. A grower is then able to view a satellite image of their field with counts of how many pests have been captured in each particular trap, along with details on historic trends and pesticide use.</a:t>
            </a:r>
          </a:p>
          <a:p>
            <a:pPr marL="285750" indent="-285750">
              <a:buClr>
                <a:srgbClr val="00B050"/>
              </a:buClr>
              <a:buFont typeface="Arial" panose="020B0604020202020204" pitchFamily="34" charset="0"/>
              <a:buChar char="•"/>
            </a:pPr>
            <a:r>
              <a:rPr lang="en-US" sz="1540" dirty="0" smtClean="0"/>
              <a:t>By </a:t>
            </a:r>
            <a:r>
              <a:rPr lang="en-US" sz="1540" dirty="0"/>
              <a:t>helping to automate the standard error prone process of checking insect traps and the guess work of determining where and how much pesticide to use in a field, </a:t>
            </a:r>
            <a:r>
              <a:rPr lang="en-US" sz="1540" dirty="0" smtClean="0"/>
              <a:t>the aim is to </a:t>
            </a:r>
            <a:r>
              <a:rPr lang="en-US" sz="1540" dirty="0"/>
              <a:t>mitigate </a:t>
            </a:r>
            <a:r>
              <a:rPr lang="en-US" sz="1540" dirty="0" smtClean="0"/>
              <a:t>crop damages.</a:t>
            </a:r>
          </a:p>
          <a:p>
            <a:pPr marL="285750" indent="-285750">
              <a:buClr>
                <a:srgbClr val="00B050"/>
              </a:buClr>
              <a:buFont typeface="Arial" panose="020B0604020202020204" pitchFamily="34" charset="0"/>
              <a:buChar char="•"/>
            </a:pPr>
            <a:r>
              <a:rPr lang="en-US" sz="1540" b="1" dirty="0">
                <a:solidFill>
                  <a:srgbClr val="FF0000"/>
                </a:solidFill>
              </a:rPr>
              <a:t>Future potential</a:t>
            </a:r>
            <a:r>
              <a:rPr lang="en-US" sz="1540" dirty="0"/>
              <a:t> </a:t>
            </a:r>
            <a:r>
              <a:rPr lang="en-US" sz="1540" dirty="0" smtClean="0"/>
              <a:t>– Early warning alerts, fruit monitoring, tracking swarms and endangered creatures.</a:t>
            </a:r>
            <a:endParaRPr lang="en-GB" sz="154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23554" name="Picture 2" descr="http://lh3.googleusercontent.com/CABvYREX9K3fhtv3QYe51vs1cSYlzzgjC_ARaUeq0HaOdCriDWV3HmaxsJAPaEoC-2yzVwB3fo39AEyd9glVVOxOUVMb_Q=s12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2186" y="1129176"/>
            <a:ext cx="2152102" cy="980034"/>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http://lh3.googleusercontent.com/IL_hZtSGstL-wHVxvzEUzIbyc_x85O4hUxk4xfD4zgORtRfRCcpFj7s_CK6kNIlQnjKSnQqa29gEjHfBOA3s_sQ9goEFtg=s12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08080" y="2438115"/>
            <a:ext cx="2128106" cy="1144107"/>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descr="See original im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4048" y="3939197"/>
            <a:ext cx="2104535" cy="2104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09354"/>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259901"/>
          </a:xfrm>
          <a:prstGeom prst="rect">
            <a:avLst/>
          </a:prstGeom>
        </p:spPr>
        <p:txBody>
          <a:bodyPr wrap="square">
            <a:spAutoFit/>
          </a:bodyPr>
          <a:lstStyle/>
          <a:p>
            <a:pPr marL="234950" indent="-234950">
              <a:buClr>
                <a:srgbClr val="00B050"/>
              </a:buClr>
              <a:buFont typeface="Arial" panose="020B0604020202020204" pitchFamily="34" charset="0"/>
              <a:buChar char="•"/>
            </a:pPr>
            <a:r>
              <a:rPr lang="en-US" sz="1460" b="1" dirty="0" smtClean="0"/>
              <a:t>Smart </a:t>
            </a:r>
            <a:r>
              <a:rPr lang="en-US" sz="1460" b="1" dirty="0"/>
              <a:t>paving capturing kinetic energy</a:t>
            </a:r>
            <a:r>
              <a:rPr lang="en-US" sz="1460" dirty="0"/>
              <a:t> </a:t>
            </a:r>
            <a:r>
              <a:rPr lang="en-GB" sz="1460" dirty="0" smtClean="0"/>
              <a:t>– </a:t>
            </a:r>
            <a:r>
              <a:rPr lang="en-US" sz="1460" dirty="0" smtClean="0"/>
              <a:t>Smart paving </a:t>
            </a:r>
            <a:r>
              <a:rPr lang="en-US" sz="1460" dirty="0"/>
              <a:t>has been harvesting pedestrian power with floor tiles that convert the kinetic energy of footsteps into electricity since 2009. Today, </a:t>
            </a:r>
            <a:r>
              <a:rPr lang="en-US" sz="1460" dirty="0" smtClean="0"/>
              <a:t>new versions </a:t>
            </a:r>
            <a:r>
              <a:rPr lang="en-US" sz="1460" dirty="0"/>
              <a:t>of the tiles and, in addition to being more efficient, they are able to capture footfall data.</a:t>
            </a:r>
          </a:p>
          <a:p>
            <a:pPr marL="234950" indent="-234950">
              <a:buClr>
                <a:srgbClr val="00B050"/>
              </a:buClr>
              <a:buFont typeface="Arial" panose="020B0604020202020204" pitchFamily="34" charset="0"/>
              <a:buChar char="•"/>
            </a:pPr>
            <a:r>
              <a:rPr lang="en-US" sz="1460" dirty="0" smtClean="0"/>
              <a:t>These </a:t>
            </a:r>
            <a:r>
              <a:rPr lang="en-US" sz="1460" dirty="0"/>
              <a:t>tiles are built in such a way that they afford a degree of movement when they are stepped upon, which can then be used to generate electricity. They are primarily aimed at being used in high-footfall public locations, but they've also been used at events like the Paris Marathon and to light football pitches in Brazil and Nigeria.</a:t>
            </a:r>
          </a:p>
          <a:p>
            <a:pPr marL="234950" indent="-234950">
              <a:buClr>
                <a:srgbClr val="00B050"/>
              </a:buClr>
              <a:buFont typeface="Arial" panose="020B0604020202020204" pitchFamily="34" charset="0"/>
              <a:buChar char="•"/>
            </a:pPr>
            <a:r>
              <a:rPr lang="en-US" sz="1460" dirty="0" smtClean="0"/>
              <a:t>They are capable of </a:t>
            </a:r>
            <a:r>
              <a:rPr lang="en-US" sz="1460" dirty="0"/>
              <a:t>data </a:t>
            </a:r>
            <a:r>
              <a:rPr lang="en-US" sz="1460" dirty="0" smtClean="0"/>
              <a:t>capturing </a:t>
            </a:r>
            <a:r>
              <a:rPr lang="en-US" sz="1460" dirty="0"/>
              <a:t>as well as from electricity production. A new triangular design is said to maximize energy and data capture, with the new tiles said to produce over </a:t>
            </a:r>
            <a:r>
              <a:rPr lang="en-US" sz="1460" dirty="0" smtClean="0"/>
              <a:t>5W of energy over </a:t>
            </a:r>
            <a:r>
              <a:rPr lang="en-US" sz="1460" dirty="0"/>
              <a:t>the duration of a footstep.</a:t>
            </a:r>
          </a:p>
          <a:p>
            <a:pPr marL="234950" indent="-234950">
              <a:buClr>
                <a:srgbClr val="00B050"/>
              </a:buClr>
              <a:buFont typeface="Arial" panose="020B0604020202020204" pitchFamily="34" charset="0"/>
              <a:buChar char="•"/>
            </a:pPr>
            <a:r>
              <a:rPr lang="en-US" sz="1460" dirty="0" smtClean="0"/>
              <a:t>In </a:t>
            </a:r>
            <a:r>
              <a:rPr lang="en-US" sz="1460" dirty="0"/>
              <a:t>being able to capture data, </a:t>
            </a:r>
            <a:r>
              <a:rPr lang="en-US" sz="1460" dirty="0" smtClean="0"/>
              <a:t>the </a:t>
            </a:r>
            <a:r>
              <a:rPr lang="en-US" sz="1460" dirty="0"/>
              <a:t>tiles </a:t>
            </a:r>
            <a:r>
              <a:rPr lang="en-US" sz="1460" dirty="0" smtClean="0"/>
              <a:t>could be positioned </a:t>
            </a:r>
            <a:r>
              <a:rPr lang="en-US" sz="1460" dirty="0"/>
              <a:t>to better integrate with smart city infrastructure. They will make it possible to work out how footfall varies in different locations, as well as to track directional footfall and footfall patterns over </a:t>
            </a:r>
            <a:r>
              <a:rPr lang="en-US" sz="1460" dirty="0" smtClean="0"/>
              <a:t>time.</a:t>
            </a:r>
          </a:p>
          <a:p>
            <a:pPr marL="234950" indent="-234950">
              <a:buClr>
                <a:srgbClr val="00B050"/>
              </a:buClr>
              <a:buFont typeface="Arial" panose="020B0604020202020204" pitchFamily="34" charset="0"/>
              <a:buChar char="•"/>
            </a:pPr>
            <a:r>
              <a:rPr lang="en-US" sz="1460" dirty="0" smtClean="0"/>
              <a:t>Mobile app are available to monitor results, once downloaded, </a:t>
            </a:r>
            <a:r>
              <a:rPr lang="en-US" sz="1460" dirty="0"/>
              <a:t>individuals will be able to collect a </a:t>
            </a:r>
            <a:r>
              <a:rPr lang="en-US" sz="1460" dirty="0" smtClean="0"/>
              <a:t> "</a:t>
            </a:r>
            <a:r>
              <a:rPr lang="en-US" sz="1460" dirty="0"/>
              <a:t>digital currency" each time they step on a tile. It </a:t>
            </a:r>
            <a:r>
              <a:rPr lang="en-US" sz="1460" dirty="0" smtClean="0"/>
              <a:t/>
            </a:r>
            <a:br>
              <a:rPr lang="en-US" sz="1460" dirty="0" smtClean="0"/>
            </a:br>
            <a:r>
              <a:rPr lang="en-US" sz="1460" dirty="0" smtClean="0"/>
              <a:t>will </a:t>
            </a:r>
            <a:r>
              <a:rPr lang="en-US" sz="1460" dirty="0"/>
              <a:t>then be possible to trade this for rewards </a:t>
            </a:r>
            <a:r>
              <a:rPr lang="en-US" sz="1460" dirty="0" smtClean="0"/>
              <a:t>or charitable </a:t>
            </a:r>
            <a:br>
              <a:rPr lang="en-US" sz="1460" dirty="0" smtClean="0"/>
            </a:br>
            <a:r>
              <a:rPr lang="en-US" sz="1460" dirty="0" smtClean="0"/>
              <a:t>donations.</a:t>
            </a:r>
          </a:p>
          <a:p>
            <a:pPr marL="234950" indent="-234950">
              <a:buClr>
                <a:srgbClr val="00B050"/>
              </a:buClr>
              <a:buFont typeface="Arial" panose="020B0604020202020204" pitchFamily="34" charset="0"/>
              <a:buChar char="•"/>
            </a:pPr>
            <a:r>
              <a:rPr lang="en-US" sz="1460" b="1" dirty="0">
                <a:solidFill>
                  <a:srgbClr val="FF0000"/>
                </a:solidFill>
              </a:rPr>
              <a:t>Future potential</a:t>
            </a:r>
            <a:r>
              <a:rPr lang="en-US" sz="1460" dirty="0"/>
              <a:t> </a:t>
            </a:r>
            <a:r>
              <a:rPr lang="en-US" sz="1460" dirty="0" smtClean="0"/>
              <a:t>– Smart road power generation, wave </a:t>
            </a:r>
            <a:br>
              <a:rPr lang="en-US" sz="1460" dirty="0" smtClean="0"/>
            </a:br>
            <a:r>
              <a:rPr lang="en-US" sz="1460" dirty="0" smtClean="0"/>
              <a:t>energy generation, , energy generation is poor countries. </a:t>
            </a:r>
            <a:br>
              <a:rPr lang="en-US" sz="1460" dirty="0" smtClean="0"/>
            </a:br>
            <a:r>
              <a:rPr lang="en-US" sz="1460" dirty="0" smtClean="0"/>
              <a:t>Customer tracking and data analytics.</a:t>
            </a:r>
            <a:endParaRPr lang="en-GB" sz="146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22530" name="Picture 2" descr="http://img.gizmag.com/pavegen-v3-2.jpg?auto=format%2Ccompress&amp;ch=Width%2CDPR&amp;fit=max&amp;h=700&amp;q=60&amp;w=616&amp;s=99d15bf67a499767fbd5d9811b39dfdd"/>
          <p:cNvPicPr>
            <a:picLocks noChangeAspect="1" noChangeArrowheads="1"/>
          </p:cNvPicPr>
          <p:nvPr/>
        </p:nvPicPr>
        <p:blipFill rotWithShape="1">
          <a:blip r:embed="rId5">
            <a:extLst>
              <a:ext uri="{28A0092B-C50C-407E-A947-70E740481C1C}">
                <a14:useLocalDpi xmlns:a14="http://schemas.microsoft.com/office/drawing/2010/main" val="0"/>
              </a:ext>
            </a:extLst>
          </a:blip>
          <a:srcRect l="17182" t="1390" r="19002" b="34685"/>
          <a:stretch/>
        </p:blipFill>
        <p:spPr bwMode="auto">
          <a:xfrm>
            <a:off x="5436096" y="5154556"/>
            <a:ext cx="1712387" cy="1514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143492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755422"/>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600" b="1" dirty="0" smtClean="0"/>
              <a:t>Intelligent packaging </a:t>
            </a:r>
            <a:r>
              <a:rPr lang="en-GB" sz="1600" dirty="0" smtClean="0"/>
              <a:t>- </a:t>
            </a:r>
            <a:r>
              <a:rPr lang="en-US" sz="1600" dirty="0"/>
              <a:t>The terms active packaging, intelligent packaging, and smart packaging refer to packaging systems used with foods, pharmaceuticals, and several other types of products. They help extend shelf life, monitor freshness, display information on quality, improve safety, and improve convenience. </a:t>
            </a:r>
            <a:endParaRPr lang="en-US" sz="1600" dirty="0" smtClean="0"/>
          </a:p>
          <a:p>
            <a:pPr marL="285750" indent="-285750">
              <a:buClr>
                <a:srgbClr val="00B050"/>
              </a:buClr>
              <a:buFont typeface="Arial" panose="020B0604020202020204" pitchFamily="34" charset="0"/>
              <a:buChar char="•"/>
            </a:pPr>
            <a:r>
              <a:rPr lang="en-US" sz="1600" dirty="0" smtClean="0"/>
              <a:t>Intelligent </a:t>
            </a:r>
            <a:r>
              <a:rPr lang="en-US" sz="1600" dirty="0"/>
              <a:t>and smart packaging usually involve the ability to sense or measure an attribute of the product, the inner atmosphere of the package, or the shipping environment. This information can be communicated to users or can trigger active packaging functions. Programmable matter, smart materials, </a:t>
            </a:r>
            <a:r>
              <a:rPr lang="en-US" sz="1600" dirty="0" smtClean="0"/>
              <a:t>etc. </a:t>
            </a:r>
            <a:r>
              <a:rPr lang="en-US" sz="1600" dirty="0"/>
              <a:t>can be employed in packages.</a:t>
            </a:r>
          </a:p>
          <a:p>
            <a:pPr marL="285750" indent="-285750">
              <a:buClr>
                <a:srgbClr val="00B050"/>
              </a:buClr>
              <a:buFont typeface="Arial" panose="020B0604020202020204" pitchFamily="34" charset="0"/>
              <a:buChar char="•"/>
            </a:pPr>
            <a:r>
              <a:rPr lang="en-GB" sz="1600" b="1" dirty="0" smtClean="0"/>
              <a:t>Smart </a:t>
            </a:r>
            <a:r>
              <a:rPr lang="en-GB" sz="1600" b="1" dirty="0"/>
              <a:t>luggage/cargo </a:t>
            </a:r>
            <a:r>
              <a:rPr lang="en-GB" sz="1600" dirty="0" smtClean="0"/>
              <a:t>– </a:t>
            </a:r>
            <a:r>
              <a:rPr lang="en-US" sz="1600" dirty="0" smtClean="0"/>
              <a:t>These are international-sized suitcases that have built-in </a:t>
            </a:r>
            <a:r>
              <a:rPr lang="en-US" sz="1600" dirty="0"/>
              <a:t>global 3G SIM </a:t>
            </a:r>
            <a:r>
              <a:rPr lang="en-US" sz="1600" dirty="0" smtClean="0"/>
              <a:t>cards, GPS, </a:t>
            </a:r>
            <a:r>
              <a:rPr lang="en-US" sz="1600" dirty="0"/>
              <a:t>and Bluetooth, so you can track its location using a mobile app if your bag is lost. </a:t>
            </a:r>
            <a:r>
              <a:rPr lang="en-US" sz="1600" dirty="0" smtClean="0"/>
              <a:t>The </a:t>
            </a:r>
            <a:r>
              <a:rPr lang="en-US" sz="1600" dirty="0"/>
              <a:t>mobile app uses the bag's internal scale to tell you how much your packed bag weighs, to help avoid excess weight charges. There's also an exterior pocket for easy laptop access, as well as a built-in charger for </a:t>
            </a:r>
            <a:r>
              <a:rPr lang="en-US" sz="1600" dirty="0" smtClean="0"/>
              <a:t>gadgets</a:t>
            </a:r>
            <a:r>
              <a:rPr lang="en-GB" sz="1600" dirty="0" smtClean="0"/>
              <a:t>.</a:t>
            </a:r>
          </a:p>
          <a:p>
            <a:pPr marL="285750" indent="-285750">
              <a:buClr>
                <a:srgbClr val="00B050"/>
              </a:buClr>
              <a:buFont typeface="Arial" panose="020B0604020202020204" pitchFamily="34" charset="0"/>
              <a:buChar char="•"/>
            </a:pPr>
            <a:r>
              <a:rPr lang="en-US" sz="1600" dirty="0" smtClean="0"/>
              <a:t>Smart Cargo does the same but on a cargo sized scale, internal tracking, GPS locator, anti theft hardware, Bluetooth scanning for faster port excising, weigh measures to secure packages against illegal add-ons etc.</a:t>
            </a:r>
          </a:p>
          <a:p>
            <a:pPr marL="285750" indent="-285750">
              <a:buClr>
                <a:srgbClr val="00B050"/>
              </a:buClr>
              <a:buFont typeface="Arial" panose="020B0604020202020204" pitchFamily="34" charset="0"/>
              <a:buChar char="•"/>
            </a:pPr>
            <a:r>
              <a:rPr lang="en-US" sz="1600" b="1" dirty="0">
                <a:solidFill>
                  <a:srgbClr val="FF0000"/>
                </a:solidFill>
              </a:rPr>
              <a:t>Future potential</a:t>
            </a:r>
            <a:r>
              <a:rPr lang="en-US" sz="1600" dirty="0"/>
              <a:t> </a:t>
            </a:r>
            <a:r>
              <a:rPr lang="en-US" sz="1600" dirty="0" smtClean="0"/>
              <a:t>– Interior scanners to detect bombs, parcel tracking, reducing illegal smuggling and people movement.</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spTree>
    <p:extLst>
      <p:ext uri="{BB962C8B-B14F-4D97-AF65-F5344CB8AC3E}">
        <p14:creationId xmlns:p14="http://schemas.microsoft.com/office/powerpoint/2010/main" val="3303707917"/>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50730" cy="5555367"/>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700" b="1" dirty="0" smtClean="0"/>
              <a:t>Workforce </a:t>
            </a:r>
            <a:r>
              <a:rPr lang="en-GB" sz="1700" b="1" dirty="0"/>
              <a:t>driving monitors </a:t>
            </a:r>
            <a:r>
              <a:rPr lang="en-GB" sz="1700" dirty="0" smtClean="0"/>
              <a:t>– </a:t>
            </a:r>
            <a:r>
              <a:rPr lang="en-US" sz="1700" dirty="0" smtClean="0"/>
              <a:t>These are </a:t>
            </a:r>
            <a:r>
              <a:rPr lang="en-US" sz="1700" dirty="0"/>
              <a:t>an </a:t>
            </a:r>
            <a:r>
              <a:rPr lang="en-US" sz="1700" dirty="0" smtClean="0"/>
              <a:t/>
            </a:r>
            <a:br>
              <a:rPr lang="en-US" sz="1700" dirty="0" smtClean="0"/>
            </a:br>
            <a:r>
              <a:rPr lang="en-US" sz="1700" dirty="0" smtClean="0"/>
              <a:t>efficient </a:t>
            </a:r>
            <a:r>
              <a:rPr lang="en-US" sz="1700" dirty="0"/>
              <a:t>and cost</a:t>
            </a:r>
            <a:r>
              <a:rPr lang="en-US" sz="1700" dirty="0" smtClean="0"/>
              <a:t>­ effective </a:t>
            </a:r>
            <a:r>
              <a:rPr lang="en-US" sz="1700" dirty="0"/>
              <a:t>way for business </a:t>
            </a:r>
            <a:r>
              <a:rPr lang="en-US" sz="1700" dirty="0" smtClean="0"/>
              <a:t/>
            </a:r>
            <a:br>
              <a:rPr lang="en-US" sz="1700" dirty="0" smtClean="0"/>
            </a:br>
            <a:r>
              <a:rPr lang="en-US" sz="1700" dirty="0" smtClean="0"/>
              <a:t>owners and </a:t>
            </a:r>
            <a:r>
              <a:rPr lang="en-US" sz="1700" dirty="0"/>
              <a:t>managers to keep track of and </a:t>
            </a:r>
            <a:r>
              <a:rPr lang="en-US" sz="1700" dirty="0" smtClean="0"/>
              <a:t/>
            </a:r>
            <a:br>
              <a:rPr lang="en-US" sz="1700" dirty="0" smtClean="0"/>
            </a:br>
            <a:r>
              <a:rPr lang="en-US" sz="1700" dirty="0" smtClean="0"/>
              <a:t>manage </a:t>
            </a:r>
            <a:r>
              <a:rPr lang="en-US" sz="1700" dirty="0"/>
              <a:t>their </a:t>
            </a:r>
            <a:r>
              <a:rPr lang="en-US" sz="1700" dirty="0" smtClean="0"/>
              <a:t>mobile </a:t>
            </a:r>
            <a:r>
              <a:rPr lang="en-US" sz="1700" dirty="0"/>
              <a:t>workforce. It’s faster </a:t>
            </a:r>
            <a:r>
              <a:rPr lang="en-US" sz="1700" dirty="0" smtClean="0"/>
              <a:t/>
            </a:r>
            <a:br>
              <a:rPr lang="en-US" sz="1700" dirty="0" smtClean="0"/>
            </a:br>
            <a:r>
              <a:rPr lang="en-US" sz="1700" dirty="0" smtClean="0"/>
              <a:t>and </a:t>
            </a:r>
            <a:r>
              <a:rPr lang="en-US" sz="1700" dirty="0"/>
              <a:t>safer than text </a:t>
            </a:r>
            <a:r>
              <a:rPr lang="en-US" sz="1700" dirty="0" smtClean="0"/>
              <a:t>messaging </a:t>
            </a:r>
            <a:r>
              <a:rPr lang="en-US" sz="1700" dirty="0"/>
              <a:t>and allows the </a:t>
            </a:r>
            <a:r>
              <a:rPr lang="en-US" sz="1700" dirty="0" smtClean="0"/>
              <a:t/>
            </a:r>
            <a:br>
              <a:rPr lang="en-US" sz="1700" dirty="0" smtClean="0"/>
            </a:br>
            <a:r>
              <a:rPr lang="en-US" sz="1700" dirty="0" smtClean="0"/>
              <a:t>worker </a:t>
            </a:r>
            <a:r>
              <a:rPr lang="en-US" sz="1700" dirty="0"/>
              <a:t>to focus on the </a:t>
            </a:r>
            <a:r>
              <a:rPr lang="en-US" sz="1700" dirty="0" smtClean="0"/>
              <a:t>task </a:t>
            </a:r>
            <a:r>
              <a:rPr lang="en-US" sz="1700" dirty="0"/>
              <a:t>at hand rather </a:t>
            </a:r>
            <a:r>
              <a:rPr lang="en-US" sz="1700" dirty="0" smtClean="0"/>
              <a:t/>
            </a:r>
            <a:br>
              <a:rPr lang="en-US" sz="1700" dirty="0" smtClean="0"/>
            </a:br>
            <a:r>
              <a:rPr lang="en-US" sz="1700" dirty="0" smtClean="0"/>
              <a:t>than </a:t>
            </a:r>
            <a:r>
              <a:rPr lang="en-US" sz="1700" dirty="0"/>
              <a:t>spending valuable time </a:t>
            </a:r>
            <a:r>
              <a:rPr lang="en-US" sz="1700" dirty="0" smtClean="0"/>
              <a:t>calling </a:t>
            </a:r>
            <a:r>
              <a:rPr lang="en-US" sz="1700" dirty="0"/>
              <a:t>HQ to </a:t>
            </a:r>
            <a:r>
              <a:rPr lang="en-US" sz="1700" dirty="0" smtClean="0"/>
              <a:t/>
            </a:r>
            <a:br>
              <a:rPr lang="en-US" sz="1700" dirty="0" smtClean="0"/>
            </a:br>
            <a:r>
              <a:rPr lang="en-US" sz="1700" dirty="0" smtClean="0"/>
              <a:t>check </a:t>
            </a:r>
            <a:r>
              <a:rPr lang="en-US" sz="1700" dirty="0"/>
              <a:t>in and report.</a:t>
            </a:r>
          </a:p>
          <a:p>
            <a:pPr marL="519113" indent="-285750">
              <a:buClr>
                <a:srgbClr val="00B050"/>
              </a:buClr>
              <a:buFont typeface="Arial" panose="020B0604020202020204" pitchFamily="34" charset="0"/>
              <a:buChar char="•"/>
            </a:pPr>
            <a:r>
              <a:rPr lang="en-US" sz="1700" dirty="0" smtClean="0"/>
              <a:t>Works with </a:t>
            </a:r>
            <a:r>
              <a:rPr lang="en-US" sz="1700" dirty="0"/>
              <a:t>your Existing Smartphone Devices</a:t>
            </a:r>
          </a:p>
          <a:p>
            <a:pPr marL="519113" indent="-285750">
              <a:buClr>
                <a:srgbClr val="00B050"/>
              </a:buClr>
              <a:buFont typeface="Arial" panose="020B0604020202020204" pitchFamily="34" charset="0"/>
              <a:buChar char="•"/>
            </a:pPr>
            <a:r>
              <a:rPr lang="en-US" sz="1700" dirty="0"/>
              <a:t>No need for employees to carry a new device.</a:t>
            </a:r>
          </a:p>
          <a:p>
            <a:pPr marL="519113" indent="-285750">
              <a:buClr>
                <a:srgbClr val="00B050"/>
              </a:buClr>
              <a:buFont typeface="Arial" panose="020B0604020202020204" pitchFamily="34" charset="0"/>
              <a:buChar char="•"/>
            </a:pPr>
            <a:r>
              <a:rPr lang="en-US" sz="1700" dirty="0"/>
              <a:t>Leverage employees’ existing smartphones.</a:t>
            </a:r>
          </a:p>
          <a:p>
            <a:pPr marL="519113" indent="-285750">
              <a:buClr>
                <a:srgbClr val="00B050"/>
              </a:buClr>
              <a:buFont typeface="Arial" panose="020B0604020202020204" pitchFamily="34" charset="0"/>
              <a:buChar char="•"/>
            </a:pPr>
            <a:r>
              <a:rPr lang="en-US" sz="1700" dirty="0"/>
              <a:t>Compatible with iOS and Android smartphones and tablets.</a:t>
            </a:r>
          </a:p>
          <a:p>
            <a:pPr marL="519113" indent="-285750">
              <a:buClr>
                <a:srgbClr val="00B050"/>
              </a:buClr>
              <a:buFont typeface="Arial" panose="020B0604020202020204" pitchFamily="34" charset="0"/>
              <a:buChar char="•"/>
            </a:pPr>
            <a:r>
              <a:rPr lang="en-US" sz="1700" dirty="0"/>
              <a:t> </a:t>
            </a:r>
            <a:r>
              <a:rPr lang="en-US" sz="1700" dirty="0" smtClean="0"/>
              <a:t>Simple </a:t>
            </a:r>
            <a:r>
              <a:rPr lang="en-US" sz="1700" dirty="0"/>
              <a:t>and Powerful Tracking Portal</a:t>
            </a:r>
          </a:p>
          <a:p>
            <a:pPr marL="519113" indent="-285750">
              <a:buClr>
                <a:srgbClr val="00B050"/>
              </a:buClr>
              <a:buFont typeface="Arial" panose="020B0604020202020204" pitchFamily="34" charset="0"/>
              <a:buChar char="•"/>
            </a:pPr>
            <a:r>
              <a:rPr lang="en-US" sz="1700" dirty="0"/>
              <a:t> Easily know where your employees are at the touch of a button</a:t>
            </a:r>
          </a:p>
          <a:p>
            <a:pPr marL="519113" indent="-285750">
              <a:buClr>
                <a:srgbClr val="00B050"/>
              </a:buClr>
              <a:buFont typeface="Arial" panose="020B0604020202020204" pitchFamily="34" charset="0"/>
              <a:buChar char="•"/>
            </a:pPr>
            <a:r>
              <a:rPr lang="en-US" sz="1700" dirty="0"/>
              <a:t> Provides simple access to your employees’ locations</a:t>
            </a:r>
          </a:p>
          <a:p>
            <a:pPr marL="519113" indent="-285750">
              <a:buClr>
                <a:srgbClr val="00B050"/>
              </a:buClr>
              <a:buFont typeface="Arial" panose="020B0604020202020204" pitchFamily="34" charset="0"/>
              <a:buChar char="•"/>
            </a:pPr>
            <a:r>
              <a:rPr lang="en-US" sz="1700" dirty="0"/>
              <a:t> Enhances customer service</a:t>
            </a:r>
          </a:p>
          <a:p>
            <a:pPr marL="519113" indent="-285750">
              <a:buClr>
                <a:srgbClr val="00B050"/>
              </a:buClr>
              <a:buFont typeface="Arial" panose="020B0604020202020204" pitchFamily="34" charset="0"/>
              <a:buChar char="•"/>
            </a:pPr>
            <a:r>
              <a:rPr lang="en-US" sz="1700" dirty="0"/>
              <a:t> </a:t>
            </a:r>
            <a:r>
              <a:rPr lang="en-US" sz="1700" dirty="0" smtClean="0"/>
              <a:t>Background </a:t>
            </a:r>
            <a:r>
              <a:rPr lang="en-US" sz="1700" dirty="0"/>
              <a:t>Location Tracking</a:t>
            </a:r>
          </a:p>
          <a:p>
            <a:pPr marL="519113" indent="-285750">
              <a:buClr>
                <a:srgbClr val="00B050"/>
              </a:buClr>
              <a:buFont typeface="Arial" panose="020B0604020202020204" pitchFamily="34" charset="0"/>
              <a:buChar char="•"/>
            </a:pPr>
            <a:r>
              <a:rPr lang="en-US" sz="1700" dirty="0"/>
              <a:t>Works in the background for both iOS and Android phones.</a:t>
            </a:r>
          </a:p>
          <a:p>
            <a:pPr marL="519113" indent="-285750">
              <a:buClr>
                <a:srgbClr val="00B050"/>
              </a:buClr>
              <a:buFont typeface="Arial" panose="020B0604020202020204" pitchFamily="34" charset="0"/>
              <a:buChar char="•"/>
            </a:pPr>
            <a:r>
              <a:rPr lang="en-US" sz="1700" dirty="0"/>
              <a:t>No need for employees to remember to turn </a:t>
            </a:r>
            <a:r>
              <a:rPr lang="en-US" sz="1700" dirty="0" smtClean="0"/>
              <a:t>it on.</a:t>
            </a:r>
          </a:p>
          <a:p>
            <a:pPr marL="285750" indent="-285750">
              <a:buClr>
                <a:srgbClr val="00B050"/>
              </a:buClr>
              <a:buFont typeface="Arial" panose="020B0604020202020204" pitchFamily="34" charset="0"/>
              <a:buChar char="•"/>
            </a:pPr>
            <a:r>
              <a:rPr lang="en-US" sz="1600" b="1" dirty="0">
                <a:solidFill>
                  <a:srgbClr val="FF0000"/>
                </a:solidFill>
              </a:rPr>
              <a:t>Future potential</a:t>
            </a:r>
            <a:r>
              <a:rPr lang="en-US" sz="1600" dirty="0"/>
              <a:t> </a:t>
            </a:r>
            <a:r>
              <a:rPr lang="en-US" sz="1600" dirty="0" smtClean="0"/>
              <a:t>– Reducing company losses, staff efficiency, used for legal arguments on dismissal, reduces theft and lost packages.</a:t>
            </a:r>
            <a:endParaRPr lang="en-GB" sz="1700" b="1"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25602" name="Picture 2" descr="See original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64088" y="1093464"/>
            <a:ext cx="1738163" cy="983801"/>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See original ima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64087" y="2303763"/>
            <a:ext cx="1738163" cy="981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31723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6764" cy="5509200"/>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600" b="1" dirty="0" smtClean="0"/>
              <a:t>Connected </a:t>
            </a:r>
            <a:r>
              <a:rPr lang="en-GB" sz="1600" b="1" dirty="0"/>
              <a:t>e-paper displays </a:t>
            </a:r>
            <a:r>
              <a:rPr lang="en-GB" sz="1600" dirty="0"/>
              <a:t>- </a:t>
            </a:r>
            <a:r>
              <a:rPr lang="en-US" sz="1600" dirty="0"/>
              <a:t>E-paper </a:t>
            </a:r>
            <a:r>
              <a:rPr lang="en-US" sz="1600" dirty="0" smtClean="0"/>
              <a:t/>
            </a:r>
            <a:br>
              <a:rPr lang="en-US" sz="1600" dirty="0" smtClean="0"/>
            </a:br>
            <a:r>
              <a:rPr lang="en-US" sz="1600" dirty="0" smtClean="0"/>
              <a:t>is </a:t>
            </a:r>
            <a:r>
              <a:rPr lang="en-US" sz="1600" dirty="0"/>
              <a:t>the broad term for several types of </a:t>
            </a:r>
            <a:r>
              <a:rPr lang="en-US" sz="1600" dirty="0" smtClean="0"/>
              <a:t/>
            </a:r>
            <a:br>
              <a:rPr lang="en-US" sz="1600" dirty="0" smtClean="0"/>
            </a:br>
            <a:r>
              <a:rPr lang="en-US" sz="1600" dirty="0" smtClean="0"/>
              <a:t>reflective </a:t>
            </a:r>
            <a:r>
              <a:rPr lang="en-US" sz="1600" dirty="0"/>
              <a:t>(not backlit) displays that can be </a:t>
            </a:r>
            <a:r>
              <a:rPr lang="en-US" sz="1600" dirty="0" smtClean="0"/>
              <a:t/>
            </a:r>
            <a:br>
              <a:rPr lang="en-US" sz="1600" dirty="0" smtClean="0"/>
            </a:br>
            <a:r>
              <a:rPr lang="en-US" sz="1600" dirty="0" smtClean="0"/>
              <a:t>read </a:t>
            </a:r>
            <a:r>
              <a:rPr lang="en-US" sz="1600" dirty="0"/>
              <a:t>as naturally as ink on paper, even in </a:t>
            </a:r>
            <a:r>
              <a:rPr lang="en-US" sz="1600" dirty="0" smtClean="0"/>
              <a:t/>
            </a:r>
            <a:br>
              <a:rPr lang="en-US" sz="1600" dirty="0" smtClean="0"/>
            </a:br>
            <a:r>
              <a:rPr lang="en-US" sz="1600" dirty="0" smtClean="0"/>
              <a:t>direct sunlight. </a:t>
            </a:r>
            <a:r>
              <a:rPr lang="en-US" sz="1600" dirty="0"/>
              <a:t>E-paper has gained </a:t>
            </a:r>
            <a:r>
              <a:rPr lang="en-US" sz="1600" dirty="0" smtClean="0"/>
              <a:t/>
            </a:r>
            <a:br>
              <a:rPr lang="en-US" sz="1600" dirty="0" smtClean="0"/>
            </a:br>
            <a:r>
              <a:rPr lang="en-US" sz="1600" dirty="0" smtClean="0"/>
              <a:t>popularity </a:t>
            </a:r>
            <a:r>
              <a:rPr lang="en-US" sz="1600" dirty="0"/>
              <a:t>in recent years mostly thanks </a:t>
            </a:r>
            <a:r>
              <a:rPr lang="en-US" sz="1600" dirty="0" smtClean="0"/>
              <a:t/>
            </a:r>
            <a:br>
              <a:rPr lang="en-US" sz="1600" dirty="0" smtClean="0"/>
            </a:br>
            <a:r>
              <a:rPr lang="en-US" sz="1600" dirty="0" smtClean="0"/>
              <a:t>to </a:t>
            </a:r>
            <a:r>
              <a:rPr lang="en-US" sz="1600" dirty="0"/>
              <a:t>e-book readers like Amazon’s Kindle.</a:t>
            </a:r>
          </a:p>
          <a:p>
            <a:pPr marL="285750" indent="-285750">
              <a:buClr>
                <a:srgbClr val="00B050"/>
              </a:buClr>
              <a:buFont typeface="Arial" panose="020B0604020202020204" pitchFamily="34" charset="0"/>
              <a:buChar char="•"/>
            </a:pPr>
            <a:r>
              <a:rPr lang="en-US" sz="1600" dirty="0" smtClean="0"/>
              <a:t>Newer tablets are portable and waterproof </a:t>
            </a:r>
            <a:br>
              <a:rPr lang="en-US" sz="1600" dirty="0" smtClean="0"/>
            </a:br>
            <a:r>
              <a:rPr lang="en-US" sz="1600" dirty="0" smtClean="0"/>
              <a:t>that comes </a:t>
            </a:r>
            <a:r>
              <a:rPr lang="en-US" sz="1600" dirty="0"/>
              <a:t>in several sizes and features a </a:t>
            </a:r>
            <a:r>
              <a:rPr lang="en-US" sz="1600" dirty="0" smtClean="0"/>
              <a:t/>
            </a:r>
            <a:br>
              <a:rPr lang="en-US" sz="1600" dirty="0" smtClean="0"/>
            </a:br>
            <a:r>
              <a:rPr lang="en-US" sz="1600" dirty="0" smtClean="0"/>
              <a:t>capacitive </a:t>
            </a:r>
            <a:r>
              <a:rPr lang="en-US" sz="1600" dirty="0"/>
              <a:t>touchscreen. The screens can </a:t>
            </a:r>
            <a:r>
              <a:rPr lang="en-US" sz="1600" dirty="0" smtClean="0"/>
              <a:t/>
            </a:r>
            <a:br>
              <a:rPr lang="en-US" sz="1600" dirty="0" smtClean="0"/>
            </a:br>
            <a:r>
              <a:rPr lang="en-US" sz="1600" dirty="0" smtClean="0"/>
              <a:t>be </a:t>
            </a:r>
            <a:r>
              <a:rPr lang="en-US" sz="1600" dirty="0"/>
              <a:t>linked together to form larger displays. </a:t>
            </a:r>
            <a:r>
              <a:rPr lang="en-US" sz="1600" dirty="0" smtClean="0"/>
              <a:t/>
            </a:r>
            <a:br>
              <a:rPr lang="en-US" sz="1600" dirty="0" smtClean="0"/>
            </a:br>
            <a:r>
              <a:rPr lang="en-US" sz="1600" dirty="0" smtClean="0"/>
              <a:t>Because </a:t>
            </a:r>
            <a:r>
              <a:rPr lang="en-US" sz="1600" dirty="0"/>
              <a:t>e-paper draws little power, </a:t>
            </a:r>
            <a:r>
              <a:rPr lang="en-US" sz="1600" dirty="0" smtClean="0"/>
              <a:t>and </a:t>
            </a:r>
            <a:r>
              <a:rPr lang="en-US" sz="1600" dirty="0"/>
              <a:t>can operate for weeks or months on a single battery charge, and can be powered directly by outlets or sustainable sources like solar panels</a:t>
            </a:r>
            <a:r>
              <a:rPr lang="en-US" sz="1600" dirty="0" smtClean="0"/>
              <a:t>.</a:t>
            </a:r>
          </a:p>
          <a:p>
            <a:pPr marL="285750" indent="-285750">
              <a:buClr>
                <a:srgbClr val="00B050"/>
              </a:buClr>
              <a:buFont typeface="Arial" panose="020B0604020202020204" pitchFamily="34" charset="0"/>
              <a:buChar char="•"/>
            </a:pPr>
            <a:r>
              <a:rPr lang="en-US" sz="1600" dirty="0" smtClean="0"/>
              <a:t>Content </a:t>
            </a:r>
            <a:r>
              <a:rPr lang="en-US" sz="1600" dirty="0"/>
              <a:t>is delivered over </a:t>
            </a:r>
            <a:r>
              <a:rPr lang="en-US" sz="1600" dirty="0" smtClean="0"/>
              <a:t>Wi-Fi </a:t>
            </a:r>
            <a:r>
              <a:rPr lang="en-US" sz="1600" dirty="0"/>
              <a:t>or </a:t>
            </a:r>
            <a:r>
              <a:rPr lang="en-US" sz="1600" dirty="0" smtClean="0"/>
              <a:t>3G, </a:t>
            </a:r>
            <a:r>
              <a:rPr lang="en-US" sz="1600" dirty="0"/>
              <a:t>which renders web pages, web apps, and other content in a way the tablet can display. That allows developers to use existing web standards like HTML, CSS, and JavaScript to create interactive applications</a:t>
            </a:r>
            <a:r>
              <a:rPr lang="en-US" sz="1600" dirty="0" smtClean="0"/>
              <a:t>.</a:t>
            </a:r>
          </a:p>
          <a:p>
            <a:pPr marL="285750" indent="-285750">
              <a:buClr>
                <a:srgbClr val="00B050"/>
              </a:buClr>
              <a:buFont typeface="Arial" panose="020B0604020202020204" pitchFamily="34" charset="0"/>
              <a:buChar char="•"/>
            </a:pPr>
            <a:r>
              <a:rPr lang="en-US" sz="1600" b="1" dirty="0">
                <a:solidFill>
                  <a:srgbClr val="FF0000"/>
                </a:solidFill>
              </a:rPr>
              <a:t>Future potential</a:t>
            </a:r>
            <a:r>
              <a:rPr lang="en-US" sz="1600" dirty="0"/>
              <a:t> </a:t>
            </a:r>
            <a:r>
              <a:rPr lang="en-US" sz="1600" dirty="0" smtClean="0"/>
              <a:t>– Digital signposts adapted to the user, cheaper updates on displays, added sensors for people tracking and monitoring, used for political advertising, linked to Smart glasses for updates and information.</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24578" name="Picture 2" descr="http://lh3.googleusercontent.com/KN2a5Va9Ujnwbm1zv8RYC6bAq08EnlxkLZF0zUPECRMAvEtaQun51lXDu2AAvOvLXKcxh9_3CQl7zHjFioUR-JjCTZNd=s12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02290" y="2420888"/>
            <a:ext cx="2525994" cy="1224136"/>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http://lh3.googleusercontent.com/ZJ5ViFhgUpiYE2oSfXj98x-7xoIVwlVfZx7QLe7ic23r8XTJpEsrdGlQQAIYom_DYFcx5ZYEHmCLtydC6BTSNGa7Tk9EYw=s120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02290" y="1052736"/>
            <a:ext cx="2525994"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173905"/>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9200"/>
          </a:xfrm>
          <a:prstGeom prst="rect">
            <a:avLst/>
          </a:prstGeom>
        </p:spPr>
        <p:txBody>
          <a:bodyPr wrap="square">
            <a:spAutoFit/>
          </a:bodyPr>
          <a:lstStyle/>
          <a:p>
            <a:pPr marL="285750" indent="-285750">
              <a:buClr>
                <a:srgbClr val="00B050"/>
              </a:buClr>
              <a:buFont typeface="Arial" panose="020B0604020202020204" pitchFamily="34" charset="0"/>
              <a:buChar char="•"/>
            </a:pPr>
            <a:r>
              <a:rPr lang="it-IT" sz="1600" b="1" dirty="0" smtClean="0"/>
              <a:t>Wi-Fi </a:t>
            </a:r>
            <a:r>
              <a:rPr lang="it-IT" sz="1600" b="1" dirty="0"/>
              <a:t>cold storage monitoring </a:t>
            </a:r>
            <a:r>
              <a:rPr lang="en-GB" sz="1600" dirty="0" smtClean="0"/>
              <a:t>-</a:t>
            </a:r>
            <a:r>
              <a:rPr lang="en-US" sz="1600" dirty="0" smtClean="0"/>
              <a:t>This </a:t>
            </a:r>
            <a:r>
              <a:rPr lang="en-US" sz="1600" dirty="0"/>
              <a:t>is a wireless monitoring system that can help keep refrigeration equipment in good working order. A sensor </a:t>
            </a:r>
            <a:r>
              <a:rPr lang="en-US" sz="1600" dirty="0" smtClean="0"/>
              <a:t>attaches </a:t>
            </a:r>
            <a:r>
              <a:rPr lang="en-US" sz="1600" dirty="0"/>
              <a:t>to the outside of any freezer and keeps tabs on both temperature and power consumption. Each </a:t>
            </a:r>
            <a:r>
              <a:rPr lang="en-US" sz="1600" dirty="0" smtClean="0"/>
              <a:t>sensor </a:t>
            </a:r>
            <a:r>
              <a:rPr lang="en-US" sz="1600" dirty="0"/>
              <a:t>transmits data to a local hub over Wi-Fi or 3G, while a cloud server provides analytics and a dashboard for users to view the data.</a:t>
            </a:r>
          </a:p>
          <a:p>
            <a:pPr marL="285750" indent="-285750">
              <a:buClr>
                <a:srgbClr val="00B050"/>
              </a:buClr>
              <a:buFont typeface="Arial" panose="020B0604020202020204" pitchFamily="34" charset="0"/>
              <a:buChar char="•"/>
            </a:pPr>
            <a:r>
              <a:rPr lang="en-US" sz="1600" dirty="0" smtClean="0"/>
              <a:t>Freezers </a:t>
            </a:r>
            <a:r>
              <a:rPr lang="en-US" sz="1600" dirty="0"/>
              <a:t>become less efficient as they age, drawing more power and providing less reliable temperature control. </a:t>
            </a:r>
            <a:r>
              <a:rPr lang="en-US" sz="1600" dirty="0" smtClean="0"/>
              <a:t>This allows </a:t>
            </a:r>
            <a:r>
              <a:rPr lang="en-US" sz="1600" dirty="0"/>
              <a:t>analytics </a:t>
            </a:r>
            <a:r>
              <a:rPr lang="en-US" sz="1600" dirty="0" smtClean="0"/>
              <a:t>which can </a:t>
            </a:r>
            <a:r>
              <a:rPr lang="en-US" sz="1600" dirty="0"/>
              <a:t>predict upcoming failures by detecting patterns of increased energy consumption, which is a sure sign that a freezer is in need of repairs. The platform can model the performance of each freezer in a facility to calculate the cost savings of preventative maintenance and allow facility managers to minimize downtime</a:t>
            </a:r>
            <a:r>
              <a:rPr lang="en-US" sz="1600" dirty="0" smtClean="0"/>
              <a:t>.</a:t>
            </a:r>
          </a:p>
          <a:p>
            <a:pPr marL="285750" indent="-285750">
              <a:buClr>
                <a:srgbClr val="00B050"/>
              </a:buClr>
              <a:buFont typeface="Arial" panose="020B0604020202020204" pitchFamily="34" charset="0"/>
              <a:buChar char="•"/>
            </a:pPr>
            <a:r>
              <a:rPr lang="en-US" sz="1600" dirty="0" smtClean="0"/>
              <a:t>In </a:t>
            </a:r>
            <a:r>
              <a:rPr lang="en-US" sz="1600" dirty="0"/>
              <a:t>addition to predicting and preventing long-term degradations in performance, </a:t>
            </a:r>
            <a:r>
              <a:rPr lang="en-US" sz="1600" dirty="0" smtClean="0"/>
              <a:t>it </a:t>
            </a:r>
            <a:r>
              <a:rPr lang="en-US" sz="1600" dirty="0"/>
              <a:t>provides alerts in the event of immediate failures, like if temperatures climb above preset levels.</a:t>
            </a:r>
          </a:p>
          <a:p>
            <a:pPr marL="285750" indent="-285750">
              <a:buClr>
                <a:srgbClr val="00B050"/>
              </a:buClr>
              <a:buFont typeface="Arial" panose="020B0604020202020204" pitchFamily="34" charset="0"/>
              <a:buChar char="•"/>
            </a:pPr>
            <a:r>
              <a:rPr lang="en-US" sz="1600" dirty="0" smtClean="0"/>
              <a:t>The </a:t>
            </a:r>
            <a:r>
              <a:rPr lang="en-US" sz="1600" dirty="0"/>
              <a:t>sensors are battery-powered, with expected life up to two years. The analytics platform is a subscription model with pricing based on the number of freezers involved.</a:t>
            </a:r>
            <a:endParaRPr lang="it-IT" sz="1600" dirty="0"/>
          </a:p>
          <a:p>
            <a:pPr marL="285750" indent="-285750">
              <a:buClr>
                <a:srgbClr val="00B050"/>
              </a:buClr>
              <a:buFont typeface="Arial" panose="020B0604020202020204" pitchFamily="34" charset="0"/>
              <a:buChar char="•"/>
            </a:pPr>
            <a:r>
              <a:rPr lang="en-US" sz="1600" b="1" dirty="0">
                <a:solidFill>
                  <a:srgbClr val="FF0000"/>
                </a:solidFill>
              </a:rPr>
              <a:t>Future potential</a:t>
            </a:r>
            <a:r>
              <a:rPr lang="en-US" sz="1600" dirty="0"/>
              <a:t> </a:t>
            </a:r>
            <a:r>
              <a:rPr lang="en-US" sz="1600" dirty="0" smtClean="0"/>
              <a:t>– Cooker efficiency, cars, larger vehicles. Computer efficiency with updates and automated repairs, Bluetooth linked to order spares.</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spTree>
    <p:extLst>
      <p:ext uri="{BB962C8B-B14F-4D97-AF65-F5344CB8AC3E}">
        <p14:creationId xmlns:p14="http://schemas.microsoft.com/office/powerpoint/2010/main" val="2900436704"/>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84776" cy="5401479"/>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500" b="1" dirty="0" smtClean="0"/>
              <a:t>Smart noise sensors </a:t>
            </a:r>
            <a:r>
              <a:rPr lang="en-GB" sz="1500" dirty="0" smtClean="0"/>
              <a:t>– This </a:t>
            </a:r>
            <a:r>
              <a:rPr lang="en-US" sz="1500" dirty="0" smtClean="0"/>
              <a:t>is </a:t>
            </a:r>
            <a:r>
              <a:rPr lang="en-US" sz="1500" dirty="0"/>
              <a:t>a network of noise sensors designed for hospitals, hotels, and other multi-occupancy buildings where it’s important for customer reviews, patient hospital satisfaction scores, and for general peace and quiet</a:t>
            </a:r>
            <a:r>
              <a:rPr lang="en-US" sz="1500" dirty="0" smtClean="0"/>
              <a:t>.</a:t>
            </a:r>
            <a:endParaRPr lang="en-US" sz="1500" dirty="0"/>
          </a:p>
          <a:p>
            <a:pPr marL="285750" indent="-285750">
              <a:buClr>
                <a:srgbClr val="00B050"/>
              </a:buClr>
              <a:buFont typeface="Arial" panose="020B0604020202020204" pitchFamily="34" charset="0"/>
              <a:buChar char="•"/>
            </a:pPr>
            <a:r>
              <a:rPr lang="en-US" sz="1500" dirty="0"/>
              <a:t>Unlike most connected sensors, which use their data to trigger behavior in other devices, software and services, </a:t>
            </a:r>
            <a:r>
              <a:rPr lang="en-US" sz="1500" dirty="0" smtClean="0"/>
              <a:t>this </a:t>
            </a:r>
            <a:r>
              <a:rPr lang="en-US" sz="1500" dirty="0"/>
              <a:t>puts the focus on changing the behavior of human residents. It takes readings constantly throughout the day, noting any spikes in noise levels and paying special attention to loud noises during hours when people are generally sleeping. Once it’s calibrated to a building’s “normal” pattern and some user-defined parameters, it can start to provide analytics to help residents and staff change patterns of behavior that cause noise disruptions at inappropriate times, and give instant feedback to help them respond to unexpected situations</a:t>
            </a:r>
            <a:r>
              <a:rPr lang="en-US" sz="1500" dirty="0" smtClean="0"/>
              <a:t>.</a:t>
            </a:r>
            <a:endParaRPr lang="en-US" sz="1500" dirty="0"/>
          </a:p>
          <a:p>
            <a:pPr marL="285750" indent="-285750">
              <a:buClr>
                <a:srgbClr val="00B050"/>
              </a:buClr>
              <a:buFont typeface="Arial" panose="020B0604020202020204" pitchFamily="34" charset="0"/>
              <a:buChar char="•"/>
            </a:pPr>
            <a:r>
              <a:rPr lang="en-US" sz="1500" dirty="0"/>
              <a:t>To provide coverage throughout a building, the sensors are plugged into outlets in every room and hallway. They communicate </a:t>
            </a:r>
            <a:r>
              <a:rPr lang="en-US" sz="1500" dirty="0" smtClean="0"/>
              <a:t>the server </a:t>
            </a:r>
            <a:r>
              <a:rPr lang="en-US" sz="1500" dirty="0"/>
              <a:t>with hubs that use Wi-Fi, </a:t>
            </a:r>
            <a:r>
              <a:rPr lang="en-US" sz="1500" dirty="0" smtClean="0"/>
              <a:t>Ethernet, </a:t>
            </a:r>
            <a:r>
              <a:rPr lang="en-US" sz="1500" dirty="0"/>
              <a:t>or a cellular data connection to send data to a cloud service. Building managers and staff can view the data and receive alerts through web and mobile apps, texts, email, or automated phone calls</a:t>
            </a:r>
            <a:r>
              <a:rPr lang="en-US" sz="1500" dirty="0" smtClean="0"/>
              <a:t>.</a:t>
            </a:r>
          </a:p>
          <a:p>
            <a:pPr marL="285750" indent="-285750">
              <a:buClr>
                <a:srgbClr val="00B050"/>
              </a:buClr>
              <a:buFont typeface="Arial" panose="020B0604020202020204" pitchFamily="34" charset="0"/>
              <a:buChar char="•"/>
            </a:pPr>
            <a:r>
              <a:rPr lang="en-US" sz="1500" dirty="0" smtClean="0"/>
              <a:t>They </a:t>
            </a:r>
            <a:r>
              <a:rPr lang="en-US" sz="1500" dirty="0"/>
              <a:t>also measure temperature, light levels, and humidity, which makes them useful for early detection of problems with heating and cooling systems, flooding, leaks, mold and other infrastructure issues</a:t>
            </a:r>
            <a:r>
              <a:rPr lang="en-US" sz="1500" dirty="0" smtClean="0"/>
              <a:t>.</a:t>
            </a:r>
          </a:p>
          <a:p>
            <a:pPr marL="285750" indent="-285750">
              <a:buClr>
                <a:srgbClr val="00B050"/>
              </a:buClr>
              <a:buFont typeface="Arial" panose="020B0604020202020204" pitchFamily="34" charset="0"/>
              <a:buChar char="•"/>
            </a:pPr>
            <a:r>
              <a:rPr lang="en-US" sz="1500" b="1" dirty="0">
                <a:solidFill>
                  <a:srgbClr val="FF0000"/>
                </a:solidFill>
              </a:rPr>
              <a:t>Future potential</a:t>
            </a:r>
            <a:r>
              <a:rPr lang="en-US" sz="1500" dirty="0"/>
              <a:t> </a:t>
            </a:r>
            <a:r>
              <a:rPr lang="en-US" sz="1500" dirty="0" smtClean="0"/>
              <a:t>– Smart buildings, noise reduction technology, damage sensors after earthquakes.</a:t>
            </a:r>
            <a:endParaRPr lang="en-GB" sz="15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spTree>
    <p:extLst>
      <p:ext uri="{BB962C8B-B14F-4D97-AF65-F5344CB8AC3E}">
        <p14:creationId xmlns:p14="http://schemas.microsoft.com/office/powerpoint/2010/main" val="249343647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062924"/>
          </a:xfrm>
          <a:prstGeom prst="rect">
            <a:avLst/>
          </a:prstGeom>
        </p:spPr>
        <p:txBody>
          <a:bodyPr wrap="square">
            <a:spAutoFit/>
          </a:bodyPr>
          <a:lstStyle/>
          <a:p>
            <a:pPr marL="285750" indent="-285750">
              <a:buClr>
                <a:srgbClr val="00B050"/>
              </a:buClr>
              <a:buFont typeface="Arial" panose="020B0604020202020204" pitchFamily="34" charset="0"/>
              <a:buChar char="•"/>
            </a:pPr>
            <a:r>
              <a:rPr lang="en-US" sz="1700" b="1" dirty="0" smtClean="0"/>
              <a:t>Wireless </a:t>
            </a:r>
            <a:r>
              <a:rPr lang="en-US" sz="1700" b="1" dirty="0"/>
              <a:t>calving alert sensors </a:t>
            </a:r>
            <a:r>
              <a:rPr lang="en-US" sz="1700" dirty="0"/>
              <a:t>- For cattle </a:t>
            </a:r>
            <a:r>
              <a:rPr lang="en-US" sz="1700" dirty="0" smtClean="0"/>
              <a:t>farmers, </a:t>
            </a:r>
            <a:r>
              <a:rPr lang="en-US" sz="1700" dirty="0"/>
              <a:t>every healthy calf represents a piece of their future livelihood </a:t>
            </a:r>
            <a:r>
              <a:rPr lang="en-US" sz="1700" dirty="0" smtClean="0"/>
              <a:t>- </a:t>
            </a:r>
            <a:r>
              <a:rPr lang="en-US" sz="1700" dirty="0"/>
              <a:t>so it’s important to pay attention to pregnant cows as they near their due dates. But a farmer can’t always be with </a:t>
            </a:r>
            <a:r>
              <a:rPr lang="en-US" sz="1700" dirty="0" smtClean="0"/>
              <a:t>the cow 24/7.</a:t>
            </a:r>
            <a:endParaRPr lang="en-US" sz="1700" dirty="0"/>
          </a:p>
          <a:p>
            <a:pPr marL="285750" indent="-285750">
              <a:buClr>
                <a:srgbClr val="00B050"/>
              </a:buClr>
              <a:buFont typeface="Arial" panose="020B0604020202020204" pitchFamily="34" charset="0"/>
              <a:buChar char="•"/>
            </a:pPr>
            <a:r>
              <a:rPr lang="en-US" sz="1700" dirty="0" smtClean="0"/>
              <a:t>Wireless calving alert sensors are </a:t>
            </a:r>
            <a:r>
              <a:rPr lang="en-US" sz="1700" dirty="0"/>
              <a:t>noninvasive wireless sensor can detect when a cow is going into active labor. It straps to the tail, where it can monitor movement for the patterns of activity that mean a calf is on the way. </a:t>
            </a:r>
            <a:r>
              <a:rPr lang="en-US" sz="1700" dirty="0" smtClean="0"/>
              <a:t>Then the sensor </a:t>
            </a:r>
            <a:r>
              <a:rPr lang="en-US" sz="1700" dirty="0"/>
              <a:t>uses the 3G mobile network to send a text alert to the farmer, who should have about an hour to prepare for the arrival of the latest addition to the herd</a:t>
            </a:r>
            <a:r>
              <a:rPr lang="en-US" sz="1700" dirty="0" smtClean="0"/>
              <a:t>.</a:t>
            </a:r>
          </a:p>
          <a:p>
            <a:pPr marL="285750" indent="-285750">
              <a:buClr>
                <a:srgbClr val="00B050"/>
              </a:buClr>
              <a:buFont typeface="Arial" panose="020B0604020202020204" pitchFamily="34" charset="0"/>
              <a:buChar char="•"/>
            </a:pPr>
            <a:r>
              <a:rPr lang="en-US" sz="1700" dirty="0"/>
              <a:t>The sensors are water-resistant and designed with a teardrop shape to prevent snagging on fences or other objects. With battery life of up to 30 days per charge, </a:t>
            </a:r>
            <a:r>
              <a:rPr lang="en-US" sz="1700" dirty="0" smtClean="0"/>
              <a:t>they provide </a:t>
            </a:r>
            <a:r>
              <a:rPr lang="en-US" sz="1700" b="1" dirty="0" smtClean="0"/>
              <a:t>set </a:t>
            </a:r>
            <a:br>
              <a:rPr lang="en-US" sz="1700" b="1" dirty="0" smtClean="0"/>
            </a:br>
            <a:r>
              <a:rPr lang="en-US" sz="1700" b="1" dirty="0" smtClean="0"/>
              <a:t>and forget</a:t>
            </a:r>
            <a:r>
              <a:rPr lang="en-US" sz="1700" dirty="0" smtClean="0"/>
              <a:t> monitoring </a:t>
            </a:r>
            <a:r>
              <a:rPr lang="en-US" sz="1700" dirty="0"/>
              <a:t>that works almost anywhere </a:t>
            </a:r>
            <a:r>
              <a:rPr lang="en-US" sz="1700" dirty="0" smtClean="0"/>
              <a:t/>
            </a:r>
            <a:br>
              <a:rPr lang="en-US" sz="1700" dirty="0" smtClean="0"/>
            </a:br>
            <a:r>
              <a:rPr lang="en-US" sz="1700" dirty="0" smtClean="0"/>
              <a:t>in </a:t>
            </a:r>
            <a:r>
              <a:rPr lang="en-US" sz="1700" dirty="0"/>
              <a:t>the world, </a:t>
            </a:r>
            <a:r>
              <a:rPr lang="en-US" sz="1700" dirty="0" smtClean="0"/>
              <a:t>even </a:t>
            </a:r>
            <a:r>
              <a:rPr lang="en-US" sz="1700" dirty="0"/>
              <a:t>where mobile coverage is poor</a:t>
            </a:r>
            <a:r>
              <a:rPr lang="en-US" sz="1700" dirty="0" smtClean="0"/>
              <a:t>.</a:t>
            </a:r>
          </a:p>
          <a:p>
            <a:pPr marL="285750" indent="-285750">
              <a:buClr>
                <a:srgbClr val="00B050"/>
              </a:buClr>
              <a:buFont typeface="Arial" panose="020B0604020202020204" pitchFamily="34" charset="0"/>
              <a:buChar char="•"/>
            </a:pPr>
            <a:r>
              <a:rPr lang="en-US" sz="1700" b="1" dirty="0">
                <a:solidFill>
                  <a:srgbClr val="FF0000"/>
                </a:solidFill>
              </a:rPr>
              <a:t>Future potential</a:t>
            </a:r>
            <a:r>
              <a:rPr lang="en-US" sz="1700" dirty="0"/>
              <a:t> </a:t>
            </a:r>
            <a:r>
              <a:rPr lang="en-US" sz="1700" dirty="0" smtClean="0"/>
              <a:t>– Other animals, tracking of rare </a:t>
            </a:r>
            <a:br>
              <a:rPr lang="en-US" sz="1700" dirty="0" smtClean="0"/>
            </a:br>
            <a:r>
              <a:rPr lang="en-US" sz="1700" dirty="0" smtClean="0"/>
              <a:t>animals, whales etc. Ecological tracing in order to </a:t>
            </a:r>
            <a:br>
              <a:rPr lang="en-US" sz="1700" dirty="0" smtClean="0"/>
            </a:br>
            <a:r>
              <a:rPr lang="en-US" sz="1700" dirty="0" smtClean="0"/>
              <a:t>preserve or rebuild ecologically damages </a:t>
            </a:r>
            <a:br>
              <a:rPr lang="en-US" sz="1700" dirty="0" smtClean="0"/>
            </a:br>
            <a:r>
              <a:rPr lang="en-US" sz="1700" dirty="0" smtClean="0"/>
              <a:t>areas or regenerate animal quotas.</a:t>
            </a:r>
            <a:endParaRPr lang="en-US" sz="17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pic>
        <p:nvPicPr>
          <p:cNvPr id="18434" name="Picture 2" descr="Prototype of Moocall "/>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136" y="4293096"/>
            <a:ext cx="1332458" cy="1332458"/>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lh3.googleusercontent.com/g07DYScXSGHA9Hvzl6BTAImD5xEve0Q_adiuurCIXSrSliOUtO3sgabpenPbZvjP8X9A8JXWjdkBaNN4tRd4LYL_1YU=s120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71918"/>
          <a:stretch/>
        </p:blipFill>
        <p:spPr bwMode="auto">
          <a:xfrm>
            <a:off x="4932040" y="5733256"/>
            <a:ext cx="2196554" cy="874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103655"/>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413790"/>
          </a:xfrm>
          <a:prstGeom prst="rect">
            <a:avLst/>
          </a:prstGeom>
        </p:spPr>
        <p:txBody>
          <a:bodyPr wrap="square">
            <a:spAutoFit/>
          </a:bodyPr>
          <a:lstStyle/>
          <a:p>
            <a:pPr marL="285750" indent="-285750">
              <a:buClr>
                <a:srgbClr val="00B050"/>
              </a:buClr>
              <a:buFont typeface="Arial" panose="020B0604020202020204" pitchFamily="34" charset="0"/>
              <a:buChar char="•"/>
            </a:pPr>
            <a:r>
              <a:rPr lang="en-US" sz="1820" b="1" dirty="0" smtClean="0"/>
              <a:t>Smart Bottle Labels </a:t>
            </a:r>
            <a:r>
              <a:rPr lang="en-US" sz="1820" dirty="0"/>
              <a:t>– </a:t>
            </a:r>
            <a:r>
              <a:rPr lang="en-US" sz="1820" dirty="0" smtClean="0"/>
              <a:t>These have </a:t>
            </a:r>
            <a:r>
              <a:rPr lang="en-US" sz="1820" dirty="0" err="1" smtClean="0"/>
              <a:t>rfid</a:t>
            </a:r>
            <a:r>
              <a:rPr lang="en-US" sz="1820" dirty="0" smtClean="0"/>
              <a:t> styled information and micro sensors to detect the state of the bottle, whether it has been opened or not, even potential tracking. For example, the </a:t>
            </a:r>
            <a:r>
              <a:rPr lang="en-US" sz="1820" dirty="0"/>
              <a:t>prototype Johnnie Walker Blue Label bottle uses extremely thin, electronic sensors which can tell if the bottle has been opened or not and where it is in the supply chain.</a:t>
            </a:r>
          </a:p>
          <a:p>
            <a:pPr marL="285750" indent="-285750">
              <a:buClr>
                <a:srgbClr val="00B050"/>
              </a:buClr>
              <a:buFont typeface="Arial" panose="020B0604020202020204" pitchFamily="34" charset="0"/>
              <a:buChar char="•"/>
            </a:pPr>
            <a:r>
              <a:rPr lang="en-US" sz="1820" dirty="0" smtClean="0"/>
              <a:t>These </a:t>
            </a:r>
            <a:r>
              <a:rPr lang="en-US" sz="1820" dirty="0"/>
              <a:t>sensors also mean </a:t>
            </a:r>
            <a:r>
              <a:rPr lang="en-US" sz="1820" dirty="0" smtClean="0"/>
              <a:t>the company </a:t>
            </a:r>
            <a:r>
              <a:rPr lang="en-US" sz="1820" dirty="0"/>
              <a:t>can send information to customers who scan the bottle with their smartphones - and change that information, thanks to the sensors being "always connected".</a:t>
            </a:r>
          </a:p>
          <a:p>
            <a:pPr marL="285750" indent="-285750">
              <a:buClr>
                <a:srgbClr val="00B050"/>
              </a:buClr>
              <a:buFont typeface="Arial" panose="020B0604020202020204" pitchFamily="34" charset="0"/>
              <a:buChar char="•"/>
            </a:pPr>
            <a:r>
              <a:rPr lang="en-US" sz="1820" dirty="0"/>
              <a:t>For instance, </a:t>
            </a:r>
            <a:r>
              <a:rPr lang="en-US" sz="1820" dirty="0" smtClean="0"/>
              <a:t>the company </a:t>
            </a:r>
            <a:r>
              <a:rPr lang="en-US" sz="1820" dirty="0"/>
              <a:t>could upload promotional offers while the bottle is in the shop but change that information to cocktail recipes when the sensors show the bottle has been opened at home.</a:t>
            </a:r>
            <a:endParaRPr lang="en-US" sz="1820" dirty="0" smtClean="0"/>
          </a:p>
          <a:p>
            <a:pPr marL="285750" indent="-285750">
              <a:buClr>
                <a:srgbClr val="00B050"/>
              </a:buClr>
              <a:buFont typeface="Arial" panose="020B0604020202020204" pitchFamily="34" charset="0"/>
              <a:buChar char="•"/>
            </a:pPr>
            <a:r>
              <a:rPr lang="en-US" sz="1820" b="1" dirty="0" smtClean="0">
                <a:solidFill>
                  <a:srgbClr val="FF0000"/>
                </a:solidFill>
              </a:rPr>
              <a:t>Future </a:t>
            </a:r>
            <a:r>
              <a:rPr lang="en-US" sz="1820" b="1" dirty="0">
                <a:solidFill>
                  <a:srgbClr val="FF0000"/>
                </a:solidFill>
              </a:rPr>
              <a:t>potential</a:t>
            </a:r>
            <a:r>
              <a:rPr lang="en-US" sz="1820" dirty="0"/>
              <a:t> </a:t>
            </a:r>
            <a:r>
              <a:rPr lang="en-US" sz="1820" dirty="0" smtClean="0"/>
              <a:t>– Tracking of other goods, embedded tracking for meats in a food chain to reduce illegal imports or out of date sales, used with other RFID to track parcels and goods stolen in transit, tracking customer data to determine buyers needs along with other goods sold.</a:t>
            </a:r>
            <a:endParaRPr lang="en-US" sz="182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spTree>
    <p:extLst>
      <p:ext uri="{BB962C8B-B14F-4D97-AF65-F5344CB8AC3E}">
        <p14:creationId xmlns:p14="http://schemas.microsoft.com/office/powerpoint/2010/main" val="1533458788"/>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4708981"/>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500" b="1" dirty="0" smtClean="0"/>
              <a:t>Real-time </a:t>
            </a:r>
            <a:r>
              <a:rPr lang="en-GB" sz="1500" b="1" dirty="0"/>
              <a:t>remote excavation </a:t>
            </a:r>
            <a:r>
              <a:rPr lang="en-GB" sz="1500" dirty="0" smtClean="0"/>
              <a:t>- </a:t>
            </a:r>
            <a:r>
              <a:rPr lang="en-US" sz="1500" dirty="0"/>
              <a:t>There are many complex technical aspects to being able to control a large machine </a:t>
            </a:r>
            <a:r>
              <a:rPr lang="en-US" sz="1500" dirty="0" smtClean="0"/>
              <a:t>from a distance. The </a:t>
            </a:r>
            <a:r>
              <a:rPr lang="en-US" sz="1500" dirty="0"/>
              <a:t>core of the remote control problem is to give the operator an experience of controlling the machine that is as good as, or better than actually sitting on-site in the driver’s </a:t>
            </a:r>
            <a:r>
              <a:rPr lang="en-US" sz="1500" dirty="0" smtClean="0"/>
              <a:t>seat.</a:t>
            </a:r>
            <a:endParaRPr lang="en-US" sz="1500" dirty="0"/>
          </a:p>
          <a:p>
            <a:pPr marL="285750" indent="-285750">
              <a:buClr>
                <a:srgbClr val="00B050"/>
              </a:buClr>
              <a:buFont typeface="Arial" panose="020B0604020202020204" pitchFamily="34" charset="0"/>
              <a:buChar char="•"/>
            </a:pPr>
            <a:r>
              <a:rPr lang="en-US" sz="1500" dirty="0" smtClean="0"/>
              <a:t>Using a real-time </a:t>
            </a:r>
            <a:r>
              <a:rPr lang="en-US" sz="1500" dirty="0"/>
              <a:t>communications framework </a:t>
            </a:r>
            <a:r>
              <a:rPr lang="en-US" sz="1500" dirty="0" smtClean="0"/>
              <a:t>(live connection) developed to </a:t>
            </a:r>
            <a:r>
              <a:rPr lang="en-US" sz="1500" dirty="0"/>
              <a:t>rapidly implement the end-to-end solution of sending the sound and video from the excavator to the operator and sending the controls to the excavator. </a:t>
            </a:r>
            <a:endParaRPr lang="en-US" sz="1500" dirty="0" smtClean="0"/>
          </a:p>
          <a:p>
            <a:pPr marL="285750" indent="-285750">
              <a:buClr>
                <a:srgbClr val="00B050"/>
              </a:buClr>
              <a:buFont typeface="Arial" panose="020B0604020202020204" pitchFamily="34" charset="0"/>
              <a:buChar char="•"/>
            </a:pPr>
            <a:r>
              <a:rPr lang="en-US" sz="1500" dirty="0" smtClean="0"/>
              <a:t>This would involve 360 degree </a:t>
            </a:r>
            <a:r>
              <a:rPr lang="en-US" sz="1500" dirty="0"/>
              <a:t>control, precision cameras, connections, </a:t>
            </a:r>
            <a:r>
              <a:rPr lang="en-US" sz="1500" dirty="0" smtClean="0"/>
              <a:t>bounding cameras to view results, measuring sensors etc. The ability is there now but not the devices as yet.</a:t>
            </a:r>
          </a:p>
          <a:p>
            <a:pPr marL="285750" indent="-285750">
              <a:buClr>
                <a:srgbClr val="00B050"/>
              </a:buClr>
              <a:buFont typeface="Arial" panose="020B0604020202020204" pitchFamily="34" charset="0"/>
              <a:buChar char="•"/>
            </a:pPr>
            <a:r>
              <a:rPr lang="en-US" sz="1500" b="1" dirty="0">
                <a:solidFill>
                  <a:srgbClr val="FF0000"/>
                </a:solidFill>
              </a:rPr>
              <a:t>Future potential</a:t>
            </a:r>
            <a:r>
              <a:rPr lang="en-US" sz="1500" dirty="0"/>
              <a:t> </a:t>
            </a:r>
            <a:r>
              <a:rPr lang="en-US" sz="1500" dirty="0" smtClean="0"/>
              <a:t>– Remote excavation in dangerous areas, military applications to reduce lives lost, space use (comet landings etc.) Ability to drive more complex vehicles, underwater drills for oil and pipeline repairs, bomb disposal vehicles.</a:t>
            </a:r>
          </a:p>
          <a:p>
            <a:pPr>
              <a:buClr>
                <a:srgbClr val="00B050"/>
              </a:buClr>
            </a:pPr>
            <a:r>
              <a:rPr lang="en-US" sz="1500" b="1" dirty="0" smtClean="0">
                <a:solidFill>
                  <a:srgbClr val="FF0000"/>
                </a:solidFill>
              </a:rPr>
              <a:t>P3.4 </a:t>
            </a:r>
            <a:r>
              <a:rPr lang="en-US" sz="1500" b="1" dirty="0">
                <a:solidFill>
                  <a:srgbClr val="FF0000"/>
                </a:solidFill>
              </a:rPr>
              <a:t>– Task </a:t>
            </a:r>
            <a:r>
              <a:rPr lang="en-US" sz="1500" b="1" dirty="0" smtClean="0">
                <a:solidFill>
                  <a:srgbClr val="FF0000"/>
                </a:solidFill>
              </a:rPr>
              <a:t>04 </a:t>
            </a:r>
            <a:r>
              <a:rPr lang="en-US" sz="1500" dirty="0">
                <a:solidFill>
                  <a:srgbClr val="FF0000"/>
                </a:solidFill>
              </a:rPr>
              <a:t>- Outline potential development related to </a:t>
            </a:r>
            <a:r>
              <a:rPr lang="en-US" sz="1500" dirty="0" smtClean="0">
                <a:solidFill>
                  <a:srgbClr val="FF0000"/>
                </a:solidFill>
              </a:rPr>
              <a:t>Industry </a:t>
            </a:r>
            <a:r>
              <a:rPr lang="en-US" sz="1500" dirty="0">
                <a:solidFill>
                  <a:srgbClr val="FF0000"/>
                </a:solidFill>
              </a:rPr>
              <a:t>that could extend the scope of the IoE, outlining the current application and identifying how it could be developed in a different context.</a:t>
            </a:r>
            <a:endParaRPr lang="en-GB" sz="1500" dirty="0">
              <a:solidFill>
                <a:srgbClr val="FF0000"/>
              </a:solidFill>
            </a:endParaRPr>
          </a:p>
          <a:p>
            <a:pPr marL="285750" indent="-285750">
              <a:buClr>
                <a:srgbClr val="00B050"/>
              </a:buClr>
              <a:buFont typeface="Arial" panose="020B0604020202020204" pitchFamily="34" charset="0"/>
              <a:buChar char="•"/>
            </a:pPr>
            <a:endParaRPr lang="en-GB" sz="15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P3.4 – Developments – Industry</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073729596"/>
              </p:ext>
            </p:extLst>
          </p:nvPr>
        </p:nvGraphicFramePr>
        <p:xfrm>
          <a:off x="251520" y="5589240"/>
          <a:ext cx="6877074" cy="1044704"/>
        </p:xfrm>
        <a:graphic>
          <a:graphicData uri="http://schemas.openxmlformats.org/drawingml/2006/table">
            <a:tbl>
              <a:tblPr firstRow="1" bandRow="1">
                <a:tableStyleId>{5C22544A-7EE6-4342-B048-85BDC9FD1C3A}</a:tableStyleId>
              </a:tblPr>
              <a:tblGrid>
                <a:gridCol w="1512168"/>
                <a:gridCol w="1368152"/>
                <a:gridCol w="1224136"/>
                <a:gridCol w="1368152"/>
                <a:gridCol w="1404466"/>
              </a:tblGrid>
              <a:tr h="36017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smart paving capturing kinetic energy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wireless pest monitoring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smtClean="0">
                          <a:latin typeface="Arial" panose="020B0604020202020204" pitchFamily="34" charset="0"/>
                          <a:cs typeface="Arial" panose="020B0604020202020204" pitchFamily="34" charset="0"/>
                        </a:rPr>
                        <a:t>wireless calving alert sensors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smart glasses for warehouses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workforce driving monitors</a:t>
                      </a:r>
                    </a:p>
                  </a:txBody>
                  <a:tcPr/>
                </a:tc>
              </a:tr>
              <a:tr h="2522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industrial smart helmet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smart noise sensors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smart bottle labels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intelligent packaging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smart luggage/cargo</a:t>
                      </a:r>
                    </a:p>
                  </a:txBody>
                  <a:tcPr/>
                </a:tc>
              </a:tr>
              <a:tr h="360171">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smtClean="0">
                          <a:latin typeface="Arial" panose="020B0604020202020204" pitchFamily="34" charset="0"/>
                          <a:cs typeface="Arial" panose="020B0604020202020204" pitchFamily="34" charset="0"/>
                        </a:rPr>
                        <a:t>real-time remote excavation</a:t>
                      </a:r>
                      <a:endParaRPr lang="en-GB" sz="1000" dirty="0" smtClean="0">
                        <a:latin typeface="Arial" panose="020B0604020202020204" pitchFamily="34" charset="0"/>
                        <a:cs typeface="Arial" panose="020B0604020202020204" pitchFamily="34" charset="0"/>
                      </a:endParaRP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connected e-paper displays</a:t>
                      </a:r>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0" dirty="0" smtClean="0">
                          <a:latin typeface="Arial" panose="020B0604020202020204" pitchFamily="34" charset="0"/>
                          <a:cs typeface="Arial" panose="020B0604020202020204" pitchFamily="34" charset="0"/>
                        </a:rPr>
                        <a:t>Wi-Fi cold storage monitoring</a:t>
                      </a: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0"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087413430"/>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755422"/>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smtClean="0"/>
              <a:t>The IoE and the environment is one of those things we all want but can see no small benefit from it. Animal tracking etc. is a standard quest but with new technologies, this has become more digital, analysed and more statistically capable.</a:t>
            </a:r>
            <a:endParaRPr lang="en-GB" sz="1600" dirty="0"/>
          </a:p>
          <a:p>
            <a:pPr marL="630238" indent="-285750">
              <a:buClr>
                <a:srgbClr val="00B050"/>
              </a:buClr>
              <a:buFont typeface="Arial" panose="020B0604020202020204" pitchFamily="34" charset="0"/>
              <a:buChar char="•"/>
            </a:pPr>
            <a:r>
              <a:rPr lang="en-GB" sz="1600" b="1" dirty="0" smtClean="0"/>
              <a:t>Environmental </a:t>
            </a:r>
            <a:r>
              <a:rPr lang="en-GB" sz="1600" b="1" dirty="0"/>
              <a:t>monitoring </a:t>
            </a:r>
            <a:r>
              <a:rPr lang="en-GB" sz="1600" dirty="0" smtClean="0"/>
              <a:t>- </a:t>
            </a:r>
            <a:r>
              <a:rPr lang="en-US" sz="1600" dirty="0"/>
              <a:t>Environmental monitoring </a:t>
            </a:r>
            <a:r>
              <a:rPr lang="en-US" sz="1600" dirty="0" smtClean="0"/>
              <a:t>applications </a:t>
            </a:r>
            <a:r>
              <a:rPr lang="en-US" sz="1600" dirty="0"/>
              <a:t>typically </a:t>
            </a:r>
            <a:r>
              <a:rPr lang="en-US" sz="1600" dirty="0" err="1" smtClean="0"/>
              <a:t>utilise</a:t>
            </a:r>
            <a:r>
              <a:rPr lang="en-US" sz="1600" dirty="0" smtClean="0"/>
              <a:t> </a:t>
            </a:r>
            <a:r>
              <a:rPr lang="en-US" sz="1600" dirty="0"/>
              <a:t>sensors to assist in environmental protection by monitoring air or water quality, atmospheric or soil conditions, and can even include areas like monitoring the movements of wildlife and their habitats.</a:t>
            </a:r>
          </a:p>
          <a:p>
            <a:pPr marL="630238" indent="-285750">
              <a:buClr>
                <a:srgbClr val="00B050"/>
              </a:buClr>
              <a:buFont typeface="Arial" panose="020B0604020202020204" pitchFamily="34" charset="0"/>
              <a:buChar char="•"/>
            </a:pPr>
            <a:r>
              <a:rPr lang="en-US" sz="1600" dirty="0" smtClean="0"/>
              <a:t>In </a:t>
            </a:r>
            <a:r>
              <a:rPr lang="en-US" sz="1600" dirty="0"/>
              <a:t>environmental monitoring, </a:t>
            </a:r>
            <a:r>
              <a:rPr lang="en-US" sz="1600" dirty="0" smtClean="0"/>
              <a:t> these connected </a:t>
            </a:r>
            <a:r>
              <a:rPr lang="en-US" sz="1600" dirty="0"/>
              <a:t>sensors can aid in measuring emissions from factories, detect forest fires or measure the level and quality of river water.</a:t>
            </a:r>
          </a:p>
          <a:p>
            <a:pPr marL="630238" indent="-285750">
              <a:buClr>
                <a:srgbClr val="00B050"/>
              </a:buClr>
              <a:buFont typeface="Arial" panose="020B0604020202020204" pitchFamily="34" charset="0"/>
              <a:buChar char="•"/>
            </a:pPr>
            <a:r>
              <a:rPr lang="en-US" sz="1600" dirty="0" smtClean="0"/>
              <a:t>Development </a:t>
            </a:r>
            <a:r>
              <a:rPr lang="en-US" sz="1600" dirty="0"/>
              <a:t>of resource constrained devices connected to the Internet also means that other applications like earthquake or tsunami early-warning systems can also be used by emergency services to provide more effective aid. </a:t>
            </a:r>
            <a:r>
              <a:rPr lang="en-US" sz="1600" dirty="0" smtClean="0"/>
              <a:t> Environmental based sensor </a:t>
            </a:r>
            <a:r>
              <a:rPr lang="en-US" sz="1600" dirty="0"/>
              <a:t>devices in this application typically span a large geographic area and can also be mobile</a:t>
            </a:r>
            <a:r>
              <a:rPr lang="en-US" sz="1600" dirty="0" smtClean="0"/>
              <a:t>.</a:t>
            </a:r>
          </a:p>
          <a:p>
            <a:pPr marL="630238" indent="-285750">
              <a:buClr>
                <a:srgbClr val="00B050"/>
              </a:buClr>
              <a:buFont typeface="Arial" panose="020B0604020202020204" pitchFamily="34" charset="0"/>
              <a:buChar char="•"/>
            </a:pPr>
            <a:r>
              <a:rPr lang="en-US" sz="1600" dirty="0" smtClean="0"/>
              <a:t>Included </a:t>
            </a:r>
            <a:r>
              <a:rPr lang="en-US" sz="1600" dirty="0"/>
              <a:t>in this is Water quality </a:t>
            </a:r>
            <a:r>
              <a:rPr lang="en-US" sz="1600" dirty="0" smtClean="0"/>
              <a:t>monitoring, Atmosphere </a:t>
            </a:r>
            <a:r>
              <a:rPr lang="en-US" sz="1600" dirty="0"/>
              <a:t>and soil condition </a:t>
            </a:r>
            <a:r>
              <a:rPr lang="en-US" sz="1600" dirty="0" smtClean="0"/>
              <a:t>monitoring, Animal control, Forest </a:t>
            </a:r>
            <a:r>
              <a:rPr lang="en-US" sz="1600" dirty="0"/>
              <a:t>fire </a:t>
            </a:r>
            <a:r>
              <a:rPr lang="en-US" sz="1600" dirty="0" smtClean="0"/>
              <a:t>detection, Earthquake </a:t>
            </a:r>
            <a:r>
              <a:rPr lang="en-US" sz="1600" dirty="0"/>
              <a:t>or tsunami </a:t>
            </a:r>
            <a:r>
              <a:rPr lang="en-US" sz="1600" dirty="0" smtClean="0"/>
              <a:t>warning and Fishing.</a:t>
            </a:r>
          </a:p>
          <a:p>
            <a:pPr marL="630238" indent="-285750">
              <a:buClr>
                <a:srgbClr val="00B050"/>
              </a:buClr>
              <a:buFont typeface="Arial" panose="020B0604020202020204" pitchFamily="34" charset="0"/>
              <a:buChar char="•"/>
            </a:pPr>
            <a:r>
              <a:rPr lang="en-US" sz="1600" b="1" dirty="0">
                <a:solidFill>
                  <a:srgbClr val="FF0000"/>
                </a:solidFill>
              </a:rPr>
              <a:t>Future potential</a:t>
            </a:r>
            <a:r>
              <a:rPr lang="en-US" sz="1600" dirty="0"/>
              <a:t> </a:t>
            </a:r>
            <a:r>
              <a:rPr lang="en-US" sz="1600" dirty="0" smtClean="0"/>
              <a:t>– Combined with clean air filters, water generating devices etc., makes disaster recovery more effective.</a:t>
            </a:r>
            <a:endParaRPr lang="en-GB" sz="1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P3.5 – Developments – Environment</a:t>
            </a:r>
            <a:endParaRPr lang="en-US" dirty="0"/>
          </a:p>
        </p:txBody>
      </p:sp>
    </p:spTree>
    <p:extLst>
      <p:ext uri="{BB962C8B-B14F-4D97-AF65-F5344CB8AC3E}">
        <p14:creationId xmlns:p14="http://schemas.microsoft.com/office/powerpoint/2010/main" val="3505538602"/>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693866"/>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400" b="1" dirty="0" smtClean="0"/>
              <a:t>Wildlife </a:t>
            </a:r>
            <a:r>
              <a:rPr lang="en-GB" sz="1400" b="1" dirty="0"/>
              <a:t>tracking</a:t>
            </a:r>
            <a:r>
              <a:rPr lang="en-GB" sz="1400" dirty="0"/>
              <a:t> </a:t>
            </a:r>
            <a:r>
              <a:rPr lang="en-GB" sz="1400" dirty="0" smtClean="0"/>
              <a:t>- </a:t>
            </a:r>
            <a:r>
              <a:rPr lang="en-US" sz="1400" dirty="0"/>
              <a:t>Internet of Things’ devices can help into this areas: </a:t>
            </a:r>
            <a:r>
              <a:rPr lang="en-US" sz="1400" dirty="0" smtClean="0"/>
              <a:t>tracking in order to </a:t>
            </a:r>
            <a:r>
              <a:rPr lang="en-US" sz="1400" dirty="0"/>
              <a:t>make animals’ </a:t>
            </a:r>
            <a:r>
              <a:rPr lang="en-US" sz="1400" dirty="0" smtClean="0"/>
              <a:t>lives </a:t>
            </a:r>
            <a:r>
              <a:rPr lang="en-US" sz="1400" dirty="0"/>
              <a:t>safer and securer, </a:t>
            </a:r>
            <a:r>
              <a:rPr lang="en-US" sz="1400" dirty="0" err="1" smtClean="0"/>
              <a:t>monitorise</a:t>
            </a:r>
            <a:r>
              <a:rPr lang="en-US" sz="1400" dirty="0" smtClean="0"/>
              <a:t> </a:t>
            </a:r>
            <a:r>
              <a:rPr lang="en-US" sz="1400" dirty="0"/>
              <a:t>and control their behaviour, be able to make medical diagnosis, etc.</a:t>
            </a:r>
          </a:p>
          <a:p>
            <a:pPr marL="285750" indent="-285750">
              <a:buClr>
                <a:srgbClr val="00B050"/>
              </a:buClr>
              <a:buFont typeface="Arial" panose="020B0604020202020204" pitchFamily="34" charset="0"/>
              <a:buChar char="•"/>
            </a:pPr>
            <a:r>
              <a:rPr lang="en-US" sz="1400" dirty="0" smtClean="0"/>
              <a:t>This </a:t>
            </a:r>
            <a:r>
              <a:rPr lang="en-US" sz="1400" dirty="0"/>
              <a:t>has motivated companies to protect, specially, endangered species. One example of this is the Elephant Tracking, which is a GPS elephant collar that works exactly as dogs one does. With it, to know exactly the position of these animals in real-time, is possible, so to </a:t>
            </a:r>
            <a:r>
              <a:rPr lang="en-US" sz="1400" dirty="0" err="1" smtClean="0"/>
              <a:t>rasterise</a:t>
            </a:r>
            <a:r>
              <a:rPr lang="en-US" sz="1400" dirty="0" smtClean="0"/>
              <a:t> </a:t>
            </a:r>
            <a:r>
              <a:rPr lang="en-US" sz="1400" dirty="0"/>
              <a:t>and identify them in their wildlife has become a really easy task</a:t>
            </a:r>
            <a:r>
              <a:rPr lang="en-US" sz="1400" dirty="0" smtClean="0"/>
              <a:t>.</a:t>
            </a:r>
          </a:p>
          <a:p>
            <a:pPr marL="285750" indent="-285750">
              <a:buClr>
                <a:srgbClr val="00B050"/>
              </a:buClr>
              <a:buFont typeface="Arial" panose="020B0604020202020204" pitchFamily="34" charset="0"/>
              <a:buChar char="•"/>
            </a:pPr>
            <a:r>
              <a:rPr lang="en-US" sz="1400" dirty="0" smtClean="0"/>
              <a:t>With enough devices, herds can be tracked, their daily movements, their herding and solitary instincts.</a:t>
            </a:r>
          </a:p>
          <a:p>
            <a:pPr marL="285750" indent="-285750">
              <a:buClr>
                <a:srgbClr val="00B050"/>
              </a:buClr>
              <a:buFont typeface="Arial" panose="020B0604020202020204" pitchFamily="34" charset="0"/>
              <a:buChar char="•"/>
            </a:pPr>
            <a:r>
              <a:rPr lang="en-US" sz="1400" b="1" dirty="0">
                <a:solidFill>
                  <a:srgbClr val="FF0000"/>
                </a:solidFill>
              </a:rPr>
              <a:t>Future potential</a:t>
            </a:r>
            <a:r>
              <a:rPr lang="en-US" sz="1400" dirty="0"/>
              <a:t> </a:t>
            </a:r>
            <a:r>
              <a:rPr lang="en-US" sz="1400" dirty="0" smtClean="0"/>
              <a:t>– Wildlife regeneration, combined with calving sensors and environmental sensors to help protect species.</a:t>
            </a:r>
            <a:endParaRPr lang="en-GB" sz="1400" dirty="0" smtClean="0"/>
          </a:p>
          <a:p>
            <a:pPr marL="285750" indent="-285750">
              <a:buClr>
                <a:srgbClr val="00B050"/>
              </a:buClr>
              <a:buFont typeface="Arial" panose="020B0604020202020204" pitchFamily="34" charset="0"/>
              <a:buChar char="•"/>
            </a:pPr>
            <a:r>
              <a:rPr lang="en-GB" sz="1400" b="1" dirty="0" smtClean="0"/>
              <a:t>Flood detection network </a:t>
            </a:r>
            <a:r>
              <a:rPr lang="en-GB" sz="1400" dirty="0" smtClean="0"/>
              <a:t>- </a:t>
            </a:r>
            <a:r>
              <a:rPr lang="en-US" sz="1400" dirty="0"/>
              <a:t>The Oxford Flood Network is a citizen science project to keep tabs on flooding in local waterways. It’s an example of how the Internet of Things can enable a community to be more connected to its </a:t>
            </a:r>
            <a:r>
              <a:rPr lang="en-US" sz="1400" dirty="0" smtClean="0"/>
              <a:t>environment.</a:t>
            </a:r>
          </a:p>
          <a:p>
            <a:pPr marL="285750" indent="-285750">
              <a:buClr>
                <a:srgbClr val="00B050"/>
              </a:buClr>
              <a:buFont typeface="Arial" panose="020B0604020202020204" pitchFamily="34" charset="0"/>
              <a:buChar char="•"/>
            </a:pPr>
            <a:r>
              <a:rPr lang="en-US" sz="1400" dirty="0"/>
              <a:t>The idea is to design sensors that are cheap and easy for citizens to build and install; the data will be published openly so anyone can use it to improve emergency alerts and gain a better understanding of the ecosystem</a:t>
            </a:r>
            <a:r>
              <a:rPr lang="en-US" sz="1400" dirty="0" smtClean="0"/>
              <a:t>.</a:t>
            </a:r>
          </a:p>
          <a:p>
            <a:pPr marL="285750" indent="-285750">
              <a:buClr>
                <a:srgbClr val="00B050"/>
              </a:buClr>
              <a:buFont typeface="Arial" panose="020B0604020202020204" pitchFamily="34" charset="0"/>
              <a:buChar char="•"/>
            </a:pPr>
            <a:r>
              <a:rPr lang="en-US" sz="1400" dirty="0" smtClean="0"/>
              <a:t>Each </a:t>
            </a:r>
            <a:r>
              <a:rPr lang="en-US" sz="1400" dirty="0"/>
              <a:t>sensor is designed to live under a bridge or overhang above the water. An ultrasonic rangefinder sends out “pings” -- like a bat’s echolocation -- to determine the water level at five-minute intervals. The latest version runs on a small battery and includes a temperature sensor that helps account for the speed of sound varying with air temperature, which could otherwise throw off readings by several centimeters</a:t>
            </a:r>
            <a:r>
              <a:rPr lang="en-US" sz="1400" dirty="0" smtClean="0"/>
              <a:t>.</a:t>
            </a:r>
          </a:p>
          <a:p>
            <a:pPr marL="285750" indent="-285750">
              <a:buClr>
                <a:srgbClr val="00B050"/>
              </a:buClr>
              <a:buFont typeface="Arial" panose="020B0604020202020204" pitchFamily="34" charset="0"/>
              <a:buChar char="•"/>
            </a:pPr>
            <a:r>
              <a:rPr lang="en-US" sz="1400" b="1" dirty="0">
                <a:solidFill>
                  <a:srgbClr val="FF0000"/>
                </a:solidFill>
              </a:rPr>
              <a:t>Future potential</a:t>
            </a:r>
            <a:r>
              <a:rPr lang="en-US" sz="1400" dirty="0"/>
              <a:t> </a:t>
            </a:r>
            <a:r>
              <a:rPr lang="en-US" sz="1400" dirty="0" smtClean="0"/>
              <a:t>– Combined with environmental controls, alerts, recovery and emergency deployment services to reduce long term damage.</a:t>
            </a:r>
            <a:endParaRPr lang="en-GB" sz="14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P3.5 – Developments – Environment</a:t>
            </a:r>
            <a:endParaRPr lang="en-US" dirty="0"/>
          </a:p>
        </p:txBody>
      </p:sp>
    </p:spTree>
    <p:extLst>
      <p:ext uri="{BB962C8B-B14F-4D97-AF65-F5344CB8AC3E}">
        <p14:creationId xmlns:p14="http://schemas.microsoft.com/office/powerpoint/2010/main" val="231528959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410712"/>
          </a:xfrm>
          <a:prstGeom prst="rect">
            <a:avLst/>
          </a:prstGeom>
        </p:spPr>
        <p:txBody>
          <a:bodyPr wrap="square">
            <a:spAutoFit/>
          </a:bodyPr>
          <a:lstStyle/>
          <a:p>
            <a:pPr marL="285750" indent="-285750">
              <a:buClr>
                <a:srgbClr val="00B050"/>
              </a:buClr>
              <a:buFont typeface="Arial" panose="020B0604020202020204" pitchFamily="34" charset="0"/>
              <a:buChar char="•"/>
            </a:pPr>
            <a:r>
              <a:rPr lang="en-GB" sz="1290" b="1" dirty="0" smtClean="0"/>
              <a:t>Illegal deforestation monitoring </a:t>
            </a:r>
            <a:r>
              <a:rPr lang="en-GB" sz="1290" dirty="0" smtClean="0"/>
              <a:t>– Apps such as </a:t>
            </a:r>
            <a:r>
              <a:rPr lang="en-US" sz="1290" b="1" dirty="0" smtClean="0"/>
              <a:t>Invisible </a:t>
            </a:r>
            <a:r>
              <a:rPr lang="en-US" sz="1290" b="1" dirty="0" err="1"/>
              <a:t>Tracck</a:t>
            </a:r>
            <a:r>
              <a:rPr lang="en-US" sz="1290" dirty="0"/>
              <a:t> is a wireless device being used in pilot programs to help combat illegal deforestation taking place in the Amazon. The battery operated devices are installed on select trees and as soon as the logged trees are in transit and able to connect to a mobile network (Up to a 20 mile range), an alert notification with location coordinates is sent to the Brazilian Institute of Environment so they can take action</a:t>
            </a:r>
            <a:r>
              <a:rPr lang="en-US" sz="1290" dirty="0" smtClean="0"/>
              <a:t>.</a:t>
            </a:r>
            <a:endParaRPr lang="en-GB" sz="1290" dirty="0"/>
          </a:p>
          <a:p>
            <a:pPr marL="285750" indent="-285750">
              <a:buClr>
                <a:srgbClr val="00B050"/>
              </a:buClr>
              <a:buFont typeface="Arial" panose="020B0604020202020204" pitchFamily="34" charset="0"/>
              <a:buChar char="•"/>
            </a:pPr>
            <a:r>
              <a:rPr lang="en-US" sz="1290" dirty="0" smtClean="0"/>
              <a:t>It’s </a:t>
            </a:r>
            <a:r>
              <a:rPr lang="en-US" sz="1290" dirty="0"/>
              <a:t>communication </a:t>
            </a:r>
            <a:r>
              <a:rPr lang="en-US" sz="1290" dirty="0" smtClean="0"/>
              <a:t>is </a:t>
            </a:r>
            <a:r>
              <a:rPr lang="en-US" sz="1290" dirty="0"/>
              <a:t>meant as a supplement to traditional satellite surveillance that typically provide information only on long term deforestation patterns rather than real-time tracking</a:t>
            </a:r>
            <a:r>
              <a:rPr lang="en-US" sz="1290" dirty="0" smtClean="0"/>
              <a:t>.</a:t>
            </a:r>
          </a:p>
          <a:p>
            <a:pPr marL="285750" indent="-285750">
              <a:buClr>
                <a:srgbClr val="00B050"/>
              </a:buClr>
              <a:buFont typeface="Arial" panose="020B0604020202020204" pitchFamily="34" charset="0"/>
              <a:buChar char="•"/>
            </a:pPr>
            <a:r>
              <a:rPr lang="en-US" sz="1290" b="1" dirty="0">
                <a:solidFill>
                  <a:srgbClr val="FF0000"/>
                </a:solidFill>
              </a:rPr>
              <a:t>Future potential</a:t>
            </a:r>
            <a:r>
              <a:rPr lang="en-US" sz="1290" dirty="0"/>
              <a:t> </a:t>
            </a:r>
            <a:r>
              <a:rPr lang="en-US" sz="1290" dirty="0" smtClean="0"/>
              <a:t>– Combined with intruder detection sensors, environmental control systems, air and pollution sensors and regeneration of forests.</a:t>
            </a:r>
            <a:endParaRPr lang="en-GB" sz="1290" dirty="0" smtClean="0"/>
          </a:p>
          <a:p>
            <a:pPr marL="285750" indent="-285750">
              <a:buClr>
                <a:srgbClr val="00B050"/>
              </a:buClr>
              <a:buFont typeface="Arial" panose="020B0604020202020204" pitchFamily="34" charset="0"/>
              <a:buChar char="•"/>
            </a:pPr>
            <a:r>
              <a:rPr lang="en-GB" sz="1290" b="1" dirty="0" smtClean="0"/>
              <a:t>Landslide </a:t>
            </a:r>
            <a:r>
              <a:rPr lang="en-GB" sz="1290" b="1" dirty="0"/>
              <a:t>detection systems </a:t>
            </a:r>
            <a:r>
              <a:rPr lang="en-GB" sz="1290" dirty="0" smtClean="0"/>
              <a:t>- </a:t>
            </a:r>
            <a:r>
              <a:rPr lang="en-US" sz="1290" dirty="0" smtClean="0"/>
              <a:t>A </a:t>
            </a:r>
            <a:r>
              <a:rPr lang="en-US" sz="1290" dirty="0"/>
              <a:t>prototype acoustic emission device </a:t>
            </a:r>
            <a:r>
              <a:rPr lang="en-US" sz="1290" dirty="0" smtClean="0"/>
              <a:t>has </a:t>
            </a:r>
            <a:r>
              <a:rPr lang="en-US" sz="1290" dirty="0"/>
              <a:t>been re-engineered </a:t>
            </a:r>
            <a:r>
              <a:rPr lang="en-US" sz="1290" dirty="0" smtClean="0"/>
              <a:t>using </a:t>
            </a:r>
            <a:r>
              <a:rPr lang="en-US" sz="1290" dirty="0"/>
              <a:t>state-of-the-art, low cost, </a:t>
            </a:r>
            <a:r>
              <a:rPr lang="en-US" sz="1290" dirty="0" err="1"/>
              <a:t>miniaturised</a:t>
            </a:r>
            <a:r>
              <a:rPr lang="en-US" sz="1290" dirty="0"/>
              <a:t> acoustic sensors and integrated with wireless networking capability (GSM) to provide early warning of slope instability.</a:t>
            </a:r>
          </a:p>
          <a:p>
            <a:pPr marL="285750" indent="-285750">
              <a:buClr>
                <a:srgbClr val="00B050"/>
              </a:buClr>
              <a:buFont typeface="Arial" panose="020B0604020202020204" pitchFamily="34" charset="0"/>
              <a:buChar char="•"/>
            </a:pPr>
            <a:r>
              <a:rPr lang="en-US" sz="1290" dirty="0" smtClean="0"/>
              <a:t>The </a:t>
            </a:r>
            <a:r>
              <a:rPr lang="en-US" sz="1290" dirty="0"/>
              <a:t>sensors are permanently installed and transmit a real-time SMS text message when the acoustic soil activity reaches a pre-defined threshold.</a:t>
            </a:r>
          </a:p>
          <a:p>
            <a:pPr marL="285750" indent="-285750">
              <a:buClr>
                <a:srgbClr val="00B050"/>
              </a:buClr>
              <a:buFont typeface="Arial" panose="020B0604020202020204" pitchFamily="34" charset="0"/>
              <a:buChar char="•"/>
            </a:pPr>
            <a:r>
              <a:rPr lang="en-US" sz="1290" dirty="0" smtClean="0"/>
              <a:t>It </a:t>
            </a:r>
            <a:r>
              <a:rPr lang="en-US" sz="1290" dirty="0"/>
              <a:t>uses a steel tube called a wave guide to conduct the signals out of the ground. The steel tube is placed in a borehole in the ground that is filled with sand or gravel. The sand and gravel produces more energy when moved than the surrounding soil, which makes the signal easier to detect</a:t>
            </a:r>
            <a:r>
              <a:rPr lang="en-US" sz="1290" dirty="0" smtClean="0"/>
              <a:t>.</a:t>
            </a:r>
          </a:p>
          <a:p>
            <a:pPr marL="285750" indent="-285750">
              <a:buClr>
                <a:srgbClr val="00B050"/>
              </a:buClr>
              <a:buFont typeface="Arial" panose="020B0604020202020204" pitchFamily="34" charset="0"/>
              <a:buChar char="•"/>
            </a:pPr>
            <a:r>
              <a:rPr lang="en-US" sz="1290" b="1" dirty="0">
                <a:solidFill>
                  <a:srgbClr val="FF0000"/>
                </a:solidFill>
              </a:rPr>
              <a:t>Future potential</a:t>
            </a:r>
            <a:r>
              <a:rPr lang="en-US" sz="1290" dirty="0"/>
              <a:t> </a:t>
            </a:r>
            <a:r>
              <a:rPr lang="en-US" sz="1290" dirty="0" smtClean="0"/>
              <a:t>– Earthquake sensors, protection systems, combined with building sensors to make more secure buildings, earthquake proof.</a:t>
            </a:r>
          </a:p>
          <a:p>
            <a:pPr>
              <a:buClr>
                <a:srgbClr val="00B050"/>
              </a:buClr>
            </a:pPr>
            <a:r>
              <a:rPr lang="en-US" sz="1290" b="1" dirty="0" smtClean="0">
                <a:solidFill>
                  <a:srgbClr val="FF0000"/>
                </a:solidFill>
              </a:rPr>
              <a:t>P3.5 </a:t>
            </a:r>
            <a:r>
              <a:rPr lang="en-US" sz="1290" b="1" dirty="0">
                <a:solidFill>
                  <a:srgbClr val="FF0000"/>
                </a:solidFill>
              </a:rPr>
              <a:t>– Task </a:t>
            </a:r>
            <a:r>
              <a:rPr lang="en-US" sz="1290" b="1" dirty="0" smtClean="0">
                <a:solidFill>
                  <a:srgbClr val="FF0000"/>
                </a:solidFill>
              </a:rPr>
              <a:t>05 </a:t>
            </a:r>
            <a:r>
              <a:rPr lang="en-US" sz="1290" dirty="0">
                <a:solidFill>
                  <a:srgbClr val="FF0000"/>
                </a:solidFill>
              </a:rPr>
              <a:t>- Outline potential development related to </a:t>
            </a:r>
            <a:r>
              <a:rPr lang="en-US" sz="1290" dirty="0" smtClean="0">
                <a:solidFill>
                  <a:srgbClr val="FF0000"/>
                </a:solidFill>
              </a:rPr>
              <a:t>the Environment </a:t>
            </a:r>
            <a:r>
              <a:rPr lang="en-US" sz="1290" dirty="0">
                <a:solidFill>
                  <a:srgbClr val="FF0000"/>
                </a:solidFill>
              </a:rPr>
              <a:t>that could extend the scope of the IoE, outlining the current application and identifying how it could be developed in a different context</a:t>
            </a:r>
            <a:r>
              <a:rPr lang="en-US" sz="1290" dirty="0" smtClean="0">
                <a:solidFill>
                  <a:srgbClr val="FF0000"/>
                </a:solidFill>
              </a:rPr>
              <a:t>.</a:t>
            </a:r>
            <a:endParaRPr lang="en-US" sz="1290" dirty="0" smtClean="0"/>
          </a:p>
          <a:p>
            <a:pPr marL="285750" indent="-285750">
              <a:buClr>
                <a:srgbClr val="00B050"/>
              </a:buClr>
              <a:buFont typeface="Arial" panose="020B0604020202020204" pitchFamily="34" charset="0"/>
              <a:buChar char="•"/>
            </a:pPr>
            <a:endParaRPr lang="en-GB" sz="129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476672"/>
          </a:xfrm>
        </p:spPr>
        <p:txBody>
          <a:bodyPr>
            <a:noAutofit/>
          </a:bodyPr>
          <a:lstStyle/>
          <a:p>
            <a:pPr>
              <a:buClr>
                <a:srgbClr val="00B050"/>
              </a:buClr>
            </a:pPr>
            <a:r>
              <a:rPr lang="en-US" dirty="0" smtClean="0"/>
              <a:t>P3.5 – Developments – Environment</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311892868"/>
              </p:ext>
            </p:extLst>
          </p:nvPr>
        </p:nvGraphicFramePr>
        <p:xfrm>
          <a:off x="251520" y="6212160"/>
          <a:ext cx="6921908" cy="457200"/>
        </p:xfrm>
        <a:graphic>
          <a:graphicData uri="http://schemas.openxmlformats.org/drawingml/2006/table">
            <a:tbl>
              <a:tblPr firstRow="1" bandRow="1">
                <a:tableStyleId>{5C22544A-7EE6-4342-B048-85BDC9FD1C3A}</a:tableStyleId>
              </a:tblPr>
              <a:tblGrid>
                <a:gridCol w="1296144"/>
                <a:gridCol w="1080120"/>
                <a:gridCol w="1296144"/>
                <a:gridCol w="1656184"/>
                <a:gridCol w="1593316"/>
              </a:tblGrid>
              <a:tr h="0">
                <a:tc>
                  <a:txBody>
                    <a:bodyPr/>
                    <a:lstStyle/>
                    <a:p>
                      <a:pPr algn="ctr"/>
                      <a:r>
                        <a:rPr lang="en-GB" sz="1200" b="0" dirty="0" smtClean="0">
                          <a:latin typeface="Arial" panose="020B0604020202020204" pitchFamily="34" charset="0"/>
                          <a:cs typeface="Arial" panose="020B0604020202020204" pitchFamily="34" charset="0"/>
                        </a:rPr>
                        <a:t>environmental monitoring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wildlife tracking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flood detection network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illegal deforestation monitoring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smtClean="0">
                          <a:latin typeface="Arial" panose="020B0604020202020204" pitchFamily="34" charset="0"/>
                          <a:cs typeface="Arial" panose="020B0604020202020204" pitchFamily="34" charset="0"/>
                        </a:rPr>
                        <a:t>landslide detection systems</a:t>
                      </a:r>
                    </a:p>
                  </a:txBody>
                  <a:tcPr/>
                </a:tc>
              </a:tr>
            </a:tbl>
          </a:graphicData>
        </a:graphic>
      </p:graphicFrame>
    </p:spTree>
    <p:extLst>
      <p:ext uri="{BB962C8B-B14F-4D97-AF65-F5344CB8AC3E}">
        <p14:creationId xmlns:p14="http://schemas.microsoft.com/office/powerpoint/2010/main" val="2517080431"/>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6477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900" dirty="0" smtClean="0"/>
              <a:t>For Merit M2 you are to carry out a feasibility study </a:t>
            </a:r>
            <a:r>
              <a:rPr lang="en-US" sz="1900" dirty="0" smtClean="0"/>
              <a:t>on </a:t>
            </a:r>
            <a:r>
              <a:rPr lang="en-US" sz="1900" dirty="0"/>
              <a:t>one of these development </a:t>
            </a:r>
            <a:r>
              <a:rPr lang="en-US" sz="1900" dirty="0" smtClean="0"/>
              <a:t>projects selected from P3. </a:t>
            </a:r>
            <a:r>
              <a:rPr lang="en-US" sz="1900" dirty="0"/>
              <a:t>Evidence presented must detail the nature of the feasibility study to be carried out as well as the analysis and evaluation of the findings. Evidence </a:t>
            </a:r>
            <a:r>
              <a:rPr lang="en-US" sz="1900" dirty="0" smtClean="0"/>
              <a:t>should </a:t>
            </a:r>
            <a:r>
              <a:rPr lang="en-US" sz="1900" dirty="0"/>
              <a:t>be in the form of a written </a:t>
            </a:r>
            <a:r>
              <a:rPr lang="en-US" sz="1900" dirty="0" smtClean="0"/>
              <a:t>report, </a:t>
            </a:r>
            <a:r>
              <a:rPr lang="en-US" sz="1900" dirty="0" err="1"/>
              <a:t>analysing</a:t>
            </a:r>
            <a:r>
              <a:rPr lang="en-US" sz="1900" dirty="0"/>
              <a:t> the outcomes and evaluating the concept proposal</a:t>
            </a:r>
            <a:r>
              <a:rPr lang="en-US" sz="1900" dirty="0" smtClean="0"/>
              <a:t>.</a:t>
            </a:r>
          </a:p>
          <a:p>
            <a:pPr>
              <a:buClr>
                <a:srgbClr val="00B050"/>
              </a:buClr>
            </a:pPr>
            <a:r>
              <a:rPr lang="en-US" sz="1900" b="1" dirty="0" smtClean="0">
                <a:solidFill>
                  <a:srgbClr val="FF0000"/>
                </a:solidFill>
              </a:rPr>
              <a:t>M2.1 - Task 06 </a:t>
            </a:r>
            <a:r>
              <a:rPr lang="en-US" sz="1900" dirty="0" smtClean="0">
                <a:solidFill>
                  <a:srgbClr val="FF0000"/>
                </a:solidFill>
              </a:rPr>
              <a:t>– Carry out a feasibility study from the </a:t>
            </a:r>
            <a:r>
              <a:rPr lang="en-US" sz="1900" dirty="0" smtClean="0">
                <a:solidFill>
                  <a:srgbClr val="FF0000"/>
                </a:solidFill>
                <a:hlinkClick r:id="rId3" action="ppaction://hlinkfile"/>
              </a:rPr>
              <a:t>template </a:t>
            </a:r>
            <a:r>
              <a:rPr lang="en-US" sz="1900" dirty="0" smtClean="0">
                <a:solidFill>
                  <a:srgbClr val="FF0000"/>
                </a:solidFill>
              </a:rPr>
              <a:t>provided, detailing the purpose and need for one of the development products.</a:t>
            </a:r>
            <a:endParaRPr lang="en-GB" sz="1900" dirty="0">
              <a:solidFill>
                <a:srgbClr val="FF0000"/>
              </a:solidFill>
            </a:endParaRPr>
          </a:p>
          <a:p>
            <a:pPr marL="285750" indent="-285750">
              <a:buClr>
                <a:srgbClr val="00B050"/>
              </a:buClr>
              <a:buFont typeface="Wingdings 3" panose="05040102010807070707" pitchFamily="18" charset="2"/>
              <a:buChar char=""/>
            </a:pPr>
            <a:r>
              <a:rPr lang="en-US" sz="1900" dirty="0" smtClean="0"/>
              <a:t>Within this feasibility study, put as much detail as possible to meet the merit criterion, detail should include the following headings:</a:t>
            </a:r>
          </a:p>
          <a:p>
            <a:pPr marL="568325" indent="-284163">
              <a:buClr>
                <a:srgbClr val="00B050"/>
              </a:buClr>
              <a:buFont typeface="+mj-lt"/>
              <a:buAutoNum type="arabicPeriod"/>
            </a:pPr>
            <a:r>
              <a:rPr lang="en-US" sz="1900" dirty="0" smtClean="0"/>
              <a:t>Identify </a:t>
            </a:r>
            <a:r>
              <a:rPr lang="en-US" sz="1900" dirty="0"/>
              <a:t>new opportunities through investigative process </a:t>
            </a:r>
          </a:p>
          <a:p>
            <a:pPr marL="568325" indent="-284163">
              <a:buClr>
                <a:srgbClr val="00B050"/>
              </a:buClr>
              <a:buFont typeface="+mj-lt"/>
              <a:buAutoNum type="arabicPeriod"/>
            </a:pPr>
            <a:r>
              <a:rPr lang="en-US" sz="1900" dirty="0" smtClean="0"/>
              <a:t>Evaluation </a:t>
            </a:r>
            <a:r>
              <a:rPr lang="en-US" sz="1900" dirty="0"/>
              <a:t>and analysis of the proposed concept proposal </a:t>
            </a:r>
          </a:p>
          <a:p>
            <a:pPr marL="568325" indent="-284163">
              <a:buClr>
                <a:srgbClr val="00B050"/>
              </a:buClr>
              <a:buFont typeface="+mj-lt"/>
              <a:buAutoNum type="arabicPeriod"/>
            </a:pPr>
            <a:r>
              <a:rPr lang="en-GB" sz="1900" dirty="0" smtClean="0"/>
              <a:t>Evaluation </a:t>
            </a:r>
            <a:r>
              <a:rPr lang="en-GB" sz="1900" dirty="0"/>
              <a:t>of alternative proposals </a:t>
            </a:r>
          </a:p>
          <a:p>
            <a:pPr marL="568325" indent="-284163">
              <a:buClr>
                <a:srgbClr val="00B050"/>
              </a:buClr>
              <a:buFont typeface="+mj-lt"/>
              <a:buAutoNum type="arabicPeriod"/>
            </a:pPr>
            <a:r>
              <a:rPr lang="en-GB" sz="1900" dirty="0" smtClean="0"/>
              <a:t>Market </a:t>
            </a:r>
            <a:r>
              <a:rPr lang="en-GB" sz="1900" dirty="0"/>
              <a:t>assessment </a:t>
            </a:r>
          </a:p>
          <a:p>
            <a:pPr marL="568325" indent="-284163">
              <a:buClr>
                <a:srgbClr val="00B050"/>
              </a:buClr>
              <a:buFont typeface="+mj-lt"/>
              <a:buAutoNum type="arabicPeriod"/>
            </a:pPr>
            <a:r>
              <a:rPr lang="en-US" sz="1900" dirty="0" smtClean="0"/>
              <a:t>Results </a:t>
            </a:r>
            <a:r>
              <a:rPr lang="en-US" sz="1900" dirty="0"/>
              <a:t>and conclusions (e.g. whether to process or not) </a:t>
            </a:r>
          </a:p>
        </p:txBody>
      </p:sp>
      <p:sp>
        <p:nvSpPr>
          <p:cNvPr id="8" name="Title 2"/>
          <p:cNvSpPr>
            <a:spLocks noGrp="1"/>
          </p:cNvSpPr>
          <p:nvPr>
            <p:ph type="title"/>
          </p:nvPr>
        </p:nvSpPr>
        <p:spPr>
          <a:xfrm>
            <a:off x="70266" y="72008"/>
            <a:ext cx="8859452" cy="548680"/>
          </a:xfrm>
        </p:spPr>
        <p:txBody>
          <a:bodyPr>
            <a:noAutofit/>
          </a:bodyPr>
          <a:lstStyle/>
          <a:p>
            <a:pPr>
              <a:buClr>
                <a:srgbClr val="00B050"/>
              </a:buClr>
            </a:pPr>
            <a:r>
              <a:rPr lang="en-US" sz="3600" dirty="0" smtClean="0"/>
              <a:t>M2.1 – Feasibility Study</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2245950630"/>
              </p:ext>
            </p:extLst>
          </p:nvPr>
        </p:nvGraphicFramePr>
        <p:xfrm>
          <a:off x="7236296" y="1052736"/>
          <a:ext cx="1584176" cy="5570343"/>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58263">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6353">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What did we do for research before the Internet</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How ill the Internet evolve</a:t>
                      </a: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Do I trust everything I read on the Internet</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is the difference between WWW and the Internet</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Is there such thing as information overkill</a:t>
                      </a: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If what you want is not on Page 1 of Google, do I read on.</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What can I not find available on the Internet</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08304"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156789"/>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600" dirty="0" smtClean="0"/>
              <a:t>LO2 </a:t>
            </a:r>
            <a:r>
              <a:rPr lang="en-GB" sz="3600" dirty="0"/>
              <a:t>– </a:t>
            </a:r>
            <a:r>
              <a:rPr lang="en-GB" sz="3600" dirty="0" smtClean="0"/>
              <a:t>Assessment Tasks</a:t>
            </a:r>
            <a:endParaRPr lang="en-GB" sz="36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r>
              <a:rPr lang="en-US" sz="2000" b="1" dirty="0"/>
              <a:t>P3.1 – Task 01 </a:t>
            </a:r>
            <a:r>
              <a:rPr lang="en-US" sz="2000" dirty="0"/>
              <a:t>- Outline potential development related to Body and Health that could extend the scope of the IoE, outlining the current application and identifying how it could be developed in a different context.</a:t>
            </a:r>
            <a:endParaRPr lang="en-GB" sz="2000" dirty="0"/>
          </a:p>
          <a:p>
            <a:r>
              <a:rPr lang="en-US" sz="2000" b="1" dirty="0"/>
              <a:t>P3.2 – Task 02 </a:t>
            </a:r>
            <a:r>
              <a:rPr lang="en-US" sz="2000" dirty="0"/>
              <a:t>- Outline potential development related to Home and Garden that could extend the scope of the IoE, outlining the current application and identifying how it could be developed in a different context.</a:t>
            </a:r>
            <a:endParaRPr lang="en-GB" sz="2000" dirty="0"/>
          </a:p>
          <a:p>
            <a:r>
              <a:rPr lang="en-US" sz="2000" b="1" dirty="0"/>
              <a:t>P3.3 – Task 03 </a:t>
            </a:r>
            <a:r>
              <a:rPr lang="en-US" sz="2000" dirty="0"/>
              <a:t>- Outline potential development related to City and </a:t>
            </a:r>
            <a:r>
              <a:rPr lang="en-US" sz="2000" dirty="0" err="1"/>
              <a:t>Neighbourhood</a:t>
            </a:r>
            <a:r>
              <a:rPr lang="en-US" sz="2000" dirty="0"/>
              <a:t> that could extend the scope of the IoE, outlining the current application and identifying how it could be developed in a different context.</a:t>
            </a:r>
            <a:endParaRPr lang="en-GB" sz="2000" dirty="0"/>
          </a:p>
          <a:p>
            <a:r>
              <a:rPr lang="en-US" sz="2000" b="1" dirty="0"/>
              <a:t>P3.4 – Task 04 </a:t>
            </a:r>
            <a:r>
              <a:rPr lang="en-US" sz="2000" dirty="0"/>
              <a:t>- Outline potential development related to Industry that could extend the scope of the IoE, outlining the current application and identifying how it could be developed in a different context.</a:t>
            </a:r>
            <a:endParaRPr lang="en-GB" sz="2000" dirty="0"/>
          </a:p>
          <a:p>
            <a:r>
              <a:rPr lang="en-US" sz="2000" b="1" dirty="0"/>
              <a:t>P3.5 – Task 05 </a:t>
            </a:r>
            <a:r>
              <a:rPr lang="en-US" sz="2000" dirty="0"/>
              <a:t>- Outline potential development related to the Environment that could extend the scope of the IoE, outlining the current application and identifying how it could be developed in a different context.</a:t>
            </a:r>
            <a:endParaRPr lang="en-GB" sz="2000" dirty="0"/>
          </a:p>
          <a:p>
            <a:r>
              <a:rPr lang="en-US" sz="2000" b="1" dirty="0"/>
              <a:t>M2.1 - Task 06 </a:t>
            </a:r>
            <a:r>
              <a:rPr lang="en-US" sz="2000" dirty="0"/>
              <a:t>– Carry out a feasibility study from the </a:t>
            </a:r>
            <a:r>
              <a:rPr lang="en-US" sz="2000" u="sng" dirty="0">
                <a:hlinkClick r:id="rId3" action="ppaction://hlinkfile"/>
              </a:rPr>
              <a:t>template </a:t>
            </a:r>
            <a:r>
              <a:rPr lang="en-US" sz="2000" dirty="0"/>
              <a:t>provided, detailing the purpose and need for one of the development products.</a:t>
            </a:r>
            <a:endParaRPr lang="en-GB" sz="2000" dirty="0"/>
          </a:p>
        </p:txBody>
      </p:sp>
      <p:sp>
        <p:nvSpPr>
          <p:cNvPr id="7" name="TextBox 6">
            <a:hlinkClick r:id="rId4" action="ppaction://hlinkfile"/>
          </p:cNvPr>
          <p:cNvSpPr txBox="1"/>
          <p:nvPr/>
        </p:nvSpPr>
        <p:spPr>
          <a:xfrm>
            <a:off x="8388424" y="4005064"/>
            <a:ext cx="504056"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27012689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134007754"/>
              </p:ext>
            </p:extLst>
          </p:nvPr>
        </p:nvGraphicFramePr>
        <p:xfrm>
          <a:off x="251520" y="1052736"/>
          <a:ext cx="8580620" cy="5577840"/>
        </p:xfrm>
        <a:graphic>
          <a:graphicData uri="http://schemas.openxmlformats.org/drawingml/2006/table">
            <a:tbl>
              <a:tblPr firstRow="1" bandRow="1">
                <a:tableStyleId>{5C22544A-7EE6-4342-B048-85BDC9FD1C3A}</a:tableStyleId>
              </a:tblPr>
              <a:tblGrid>
                <a:gridCol w="1769560"/>
                <a:gridCol w="2929488"/>
                <a:gridCol w="1757693"/>
                <a:gridCol w="2123879"/>
              </a:tblGrid>
              <a:tr h="259229">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tc>
              </a:tr>
              <a:tr h="259229">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tc>
              </a:tr>
              <a:tr h="25922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1. Understand what is meant by the Internet of Everything (IoE)</a:t>
                      </a:r>
                      <a:endParaRPr lang="en-GB" sz="1200" dirty="0" smtClean="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P1: Explain the concept of the IoE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M1: Analyse the global impacts of the IoE on society and the environment</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59229">
                <a:tc v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P2*: Explain the four pillars of the IoE and how its innovations can transform businesses</a:t>
                      </a:r>
                    </a:p>
                    <a:p>
                      <a:r>
                        <a:rPr lang="en-US" sz="1200" dirty="0" smtClean="0">
                          <a:latin typeface="Arial" panose="020B0604020202020204" pitchFamily="34" charset="0"/>
                          <a:cs typeface="Arial" panose="020B0604020202020204" pitchFamily="34" charset="0"/>
                        </a:rPr>
                        <a:t>(*Synoptic assessment from Unit 1 Fundamentals of IT, Unit 2 Global information and Unit 3 Cyber security)</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D1: Evaluate the potential negative impacts of these innovations on businesses</a:t>
                      </a:r>
                      <a:endParaRPr lang="en-GB" sz="1200" dirty="0">
                        <a:latin typeface="Arial" panose="020B0604020202020204" pitchFamily="34" charset="0"/>
                        <a:cs typeface="Arial" panose="020B0604020202020204" pitchFamily="34" charset="0"/>
                      </a:endParaRPr>
                    </a:p>
                  </a:txBody>
                  <a:tcPr/>
                </a:tc>
              </a:tr>
              <a:tr h="259229">
                <a:tc>
                  <a:txBody>
                    <a:bodyPr/>
                    <a:lstStyle/>
                    <a:p>
                      <a:r>
                        <a:rPr lang="en-US" sz="1200" dirty="0" smtClean="0">
                          <a:latin typeface="Arial" panose="020B0604020202020204" pitchFamily="34" charset="0"/>
                          <a:cs typeface="Arial" panose="020B0604020202020204" pitchFamily="34" charset="0"/>
                        </a:rPr>
                        <a:t>2. Be able to repurpose technologies to extend the scope of the IoE</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00" dirty="0" smtClean="0">
                          <a:latin typeface="Arial" panose="020B0604020202020204" pitchFamily="34" charset="0"/>
                          <a:cs typeface="Arial" panose="020B0604020202020204" pitchFamily="34" charset="0"/>
                        </a:rPr>
                        <a:t>P3: Outline potential development projects that could extend the scope of the IoE</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00" dirty="0" smtClean="0">
                          <a:latin typeface="Arial" panose="020B0604020202020204" pitchFamily="34" charset="0"/>
                          <a:cs typeface="Arial" panose="020B0604020202020204" pitchFamily="34" charset="0"/>
                        </a:rPr>
                        <a:t>M2: Conduct a feasibility study on one of these development projects</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r>
              <a:tr h="259229">
                <a:tc rowSpan="2">
                  <a:txBody>
                    <a:bodyPr/>
                    <a:lstStyle/>
                    <a:p>
                      <a:r>
                        <a:rPr lang="en-US" sz="1200" dirty="0" smtClean="0">
                          <a:latin typeface="Arial" panose="020B0604020202020204" pitchFamily="34" charset="0"/>
                          <a:cs typeface="Arial" panose="020B0604020202020204" pitchFamily="34" charset="0"/>
                        </a:rPr>
                        <a:t>3. Be able to present concept ideas for repurposed developments</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P4: Prepare a business proposal for the chosen development project</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r h="259229">
                <a:tc v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P5: Deliver a business proposal pitch to potential stakeholders on the chosen development project</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M3: Revise business proposal for the chosen development project incorporating stakeholder feedback</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D2: Evaluate the success criteria that would be used to judge the sustainability of the chosen development project</a:t>
                      </a:r>
                      <a:endParaRPr lang="en-GB" sz="12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245799856"/>
              </p:ext>
            </p:extLst>
          </p:nvPr>
        </p:nvGraphicFramePr>
        <p:xfrm>
          <a:off x="7236296" y="1052736"/>
          <a:ext cx="158417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41758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Where is the Internet going or is this it.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wearable technology be the next big thing</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If you could have all the Internet at the touch of a button, how dull would that be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Should social networks be that public</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They talk about the Internet growing exponentially, will it.</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If it is not on Page 1 of Google, do I read on.</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355312"/>
          </a:xfrm>
          <a:prstGeom prst="rect">
            <a:avLst/>
          </a:prstGeom>
        </p:spPr>
        <p:txBody>
          <a:bodyPr wrap="square">
            <a:spAutoFit/>
          </a:bodyPr>
          <a:lstStyle/>
          <a:p>
            <a:pPr>
              <a:buClr>
                <a:srgbClr val="00B050"/>
              </a:buClr>
            </a:pPr>
            <a:r>
              <a:rPr lang="en-US" b="1" dirty="0" smtClean="0">
                <a:latin typeface="Arial" panose="020B0604020202020204" pitchFamily="34" charset="0"/>
                <a:cs typeface="Arial" panose="020B0604020202020204" pitchFamily="34" charset="0"/>
              </a:rPr>
              <a:t>P3 -</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In order to consider potential developments for the IoE it will be necessary for learners to explore existing developments. An extensive list of examples is provided in the teaching content. </a:t>
            </a:r>
            <a:r>
              <a:rPr lang="en-US" dirty="0" smtClean="0">
                <a:latin typeface="Arial" panose="020B0604020202020204" pitchFamily="34" charset="0"/>
                <a:cs typeface="Arial" panose="020B0604020202020204" pitchFamily="34" charset="0"/>
              </a:rPr>
              <a:t>Learners </a:t>
            </a:r>
            <a:r>
              <a:rPr lang="en-US" dirty="0">
                <a:latin typeface="Arial" panose="020B0604020202020204" pitchFamily="34" charset="0"/>
                <a:cs typeface="Arial" panose="020B0604020202020204" pitchFamily="34" charset="0"/>
              </a:rPr>
              <a:t>will need to outline potential development projects that could extend the scope of the IoE. These developments could be an extension to an existing application, a new application or taking an existing application and identifying how it could be developed in a different context. Evidence can be in the form of a written report, a presentation with detailed speaker notes, a video of the information being presented to an audience or an information guide describing the different potential developments.</a:t>
            </a:r>
          </a:p>
          <a:p>
            <a:pPr>
              <a:buClr>
                <a:srgbClr val="00B050"/>
              </a:buClr>
            </a:pPr>
            <a:r>
              <a:rPr lang="en-US" b="1" dirty="0" smtClean="0">
                <a:latin typeface="Arial" panose="020B0604020202020204" pitchFamily="34" charset="0"/>
                <a:cs typeface="Arial" panose="020B0604020202020204" pitchFamily="34" charset="0"/>
              </a:rPr>
              <a:t>M2 -</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This criterion is an extension from criterion P3. A feasibility study must be carried out on one of these development projects. Evidence presented must detail the nature of the feasibility study to be carried out as well as the analysis and evaluation of the findings. Evidence can be in the form of a written report, a presentation with detailed speaker notes or a video of conducting the feasibility study, </a:t>
            </a:r>
            <a:r>
              <a:rPr lang="en-US" dirty="0" err="1">
                <a:latin typeface="Arial" panose="020B0604020202020204" pitchFamily="34" charset="0"/>
                <a:cs typeface="Arial" panose="020B0604020202020204" pitchFamily="34" charset="0"/>
              </a:rPr>
              <a:t>analysing</a:t>
            </a:r>
            <a:r>
              <a:rPr lang="en-US" dirty="0">
                <a:latin typeface="Arial" panose="020B0604020202020204" pitchFamily="34" charset="0"/>
                <a:cs typeface="Arial" panose="020B0604020202020204" pitchFamily="34" charset="0"/>
              </a:rPr>
              <a:t> the outcomes and evaluating the concept proposal.</a:t>
            </a:r>
            <a:endParaRPr lang="en-GB"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GB" sz="2800" dirty="0" smtClean="0"/>
              <a:t>P3.1 – </a:t>
            </a:r>
            <a:r>
              <a:rPr lang="en-US" sz="2800" dirty="0" smtClean="0"/>
              <a:t>The Internet of Things</a:t>
            </a:r>
            <a:endParaRPr lang="en-GB" sz="28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elements/1.1/"/>
    <ds:schemaRef ds:uri="http://schemas.microsoft.com/office/2006/documentManagement/types"/>
    <ds:schemaRef ds:uri="http://purl.org/dc/dcmitype/"/>
    <ds:schemaRef ds:uri="http://purl.org/dc/term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42662</TotalTime>
  <Words>10500</Words>
  <Application>Microsoft Office PowerPoint</Application>
  <PresentationFormat>On-screen Show (4:3)</PresentationFormat>
  <Paragraphs>740</Paragraphs>
  <Slides>42</Slides>
  <Notes>42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Assessment Criteria</vt:lpstr>
      <vt:lpstr>P3.1 – The Internet of Things</vt:lpstr>
      <vt:lpstr>P3.1 – Developments – Body Health</vt:lpstr>
      <vt:lpstr>P3.1 – Developments – Body Health</vt:lpstr>
      <vt:lpstr>P3.1 – Developments – Body Health</vt:lpstr>
      <vt:lpstr>P3.1 – Developments – Body Health</vt:lpstr>
      <vt:lpstr>P3.1 – Developments – Body Health</vt:lpstr>
      <vt:lpstr>P3.2 – Developments – Home/Garden</vt:lpstr>
      <vt:lpstr>P3.2 – Developments – Home/Garden</vt:lpstr>
      <vt:lpstr>P3.2 – Developments – Home/Garden</vt:lpstr>
      <vt:lpstr>P3.2 – Developments – Home/Garden</vt:lpstr>
      <vt:lpstr>P3.2 – Developments – Home/Garden</vt:lpstr>
      <vt:lpstr>P3.2 – Developments – Home/Garden</vt:lpstr>
      <vt:lpstr>P3.3 – Developments – City/Neighbourhood</vt:lpstr>
      <vt:lpstr>P3.3 – Developments – City/Neighbourhood</vt:lpstr>
      <vt:lpstr>P3.3 – Developments – City/Neighbourhood</vt:lpstr>
      <vt:lpstr>P3.3 – Developments – City/Neighbourhood</vt:lpstr>
      <vt:lpstr>P3.3 – Developments – City/Neighbourhood</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P3.4 – Developments – Industry</vt:lpstr>
      <vt:lpstr>P3.5 – Developments – Environment</vt:lpstr>
      <vt:lpstr>P3.5 – Developments – Environment</vt:lpstr>
      <vt:lpstr>P3.5 – Developments – Environment</vt:lpstr>
      <vt:lpstr>M2.1 – Feasibility Study</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1527</cp:revision>
  <cp:lastPrinted>2014-01-22T18:25:48Z</cp:lastPrinted>
  <dcterms:created xsi:type="dcterms:W3CDTF">2008-03-12T11:01:44Z</dcterms:created>
  <dcterms:modified xsi:type="dcterms:W3CDTF">2016-07-26T12:18:09Z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